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21.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47.xml" ContentType="application/vnd.openxmlformats-officedocument.presentationml.slide+xml"/>
  <Override PartName="/ppt/slides/slide46.xml" ContentType="application/vnd.openxmlformats-officedocument.presentationml.slide+xml"/>
  <Override PartName="/ppt/slides/slide45.xml" ContentType="application/vnd.openxmlformats-officedocument.presentationml.slide+xml"/>
  <Override PartName="/ppt/slides/slide13.xml" ContentType="application/vnd.openxmlformats-officedocument.presentationml.slide+xml"/>
  <Override PartName="/ppt/slides/slide12.xml" ContentType="application/vnd.openxmlformats-officedocument.presentationml.slide+xml"/>
  <Override PartName="/ppt/slides/slide1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44.xml" ContentType="application/vnd.openxmlformats-officedocument.presentationml.slide+xml"/>
  <Override PartName="/ppt/slides/slide43.xml" ContentType="application/vnd.openxmlformats-officedocument.presentationml.slide+xml"/>
  <Override PartName="/ppt/slides/slide42.xml" ContentType="application/vnd.openxmlformats-officedocument.presentationml.slide+xml"/>
  <Override PartName="/ppt/slides/slide30.xml" ContentType="application/vnd.openxmlformats-officedocument.presentationml.slide+xml"/>
  <Override PartName="/ppt/slides/slide29.xml" ContentType="application/vnd.openxmlformats-officedocument.presentationml.slide+xml"/>
  <Override PartName="/ppt/slides/slide28.xml" ContentType="application/vnd.openxmlformats-officedocument.presentationml.slide+xml"/>
  <Override PartName="/ppt/slides/slide27.xml" ContentType="application/vnd.openxmlformats-officedocument.presentationml.slide+xml"/>
  <Override PartName="/ppt/slides/slide26.xml" ContentType="application/vnd.openxmlformats-officedocument.presentationml.slide+xml"/>
  <Override PartName="/ppt/slides/slide25.xml" ContentType="application/vnd.openxmlformats-officedocument.presentationml.slide+xml"/>
  <Override PartName="/ppt/slides/slide24.xml" ContentType="application/vnd.openxmlformats-officedocument.presentationml.slide+xml"/>
  <Override PartName="/ppt/slides/slide2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41.xml" ContentType="application/vnd.openxmlformats-officedocument.presentationml.slide+xml"/>
  <Override PartName="/ppt/slides/slide40.xml" ContentType="application/vnd.openxmlformats-officedocument.presentationml.slide+xml"/>
  <Override PartName="/ppt/slides/slide39.xml" ContentType="application/vnd.openxmlformats-officedocument.presentationml.slide+xml"/>
  <Override PartName="/ppt/slides/slide38.xml" ContentType="application/vnd.openxmlformats-officedocument.presentationml.slide+xml"/>
  <Override PartName="/ppt/slides/slide37.xml" ContentType="application/vnd.openxmlformats-officedocument.presentationml.slide+xml"/>
  <Override PartName="/ppt/slides/slide36.xml" ContentType="application/vnd.openxmlformats-officedocument.presentationml.slide+xml"/>
  <Override PartName="/ppt/slides/slide35.xml" ContentType="application/vnd.openxmlformats-officedocument.presentationml.slide+xml"/>
  <Override PartName="/ppt/slides/slide34.xml" ContentType="application/vnd.openxmlformats-officedocument.presentationml.slide+xml"/>
  <Override PartName="/ppt/slides/slide20.xml" ContentType="application/vnd.openxmlformats-officedocument.presentationml.slide+xml"/>
  <Override PartName="/ppt/slides/slide1.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notesSlides/notesSlide8.xml" ContentType="application/vnd.openxmlformats-officedocument.presentationml.notesSlide+xml"/>
  <Override PartName="/ppt/notesSlides/notesSlide7.xml" ContentType="application/vnd.openxmlformats-officedocument.presentationml.notesSlide+xml"/>
  <Override PartName="/ppt/notesSlides/notesSlide6.xml" ContentType="application/vnd.openxmlformats-officedocument.presentationml.notesSlide+xml"/>
  <Override PartName="/ppt/notesSlides/notesSlide5.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5.xml" ContentType="application/vnd.openxmlformats-officedocument.presentationml.notesSlide+xml"/>
  <Override PartName="/ppt/notesSlides/notesSlide14.xml" ContentType="application/vnd.openxmlformats-officedocument.presentationml.notesSlide+xml"/>
  <Override PartName="/ppt/notesSlides/notesSlide13.xml" ContentType="application/vnd.openxmlformats-officedocument.presentationml.notesSlide+xml"/>
  <Override PartName="/ppt/notesSlides/notesSlide12.xml" ContentType="application/vnd.openxmlformats-officedocument.presentationml.notesSlide+xml"/>
  <Override PartName="/ppt/notesSlides/notesSlide4.xml" ContentType="application/vnd.openxmlformats-officedocument.presentationml.notesSlide+xml"/>
  <Override PartName="/ppt/notesSlides/notesSlide3.xml" ContentType="application/vnd.openxmlformats-officedocument.presentationml.notesSlide+xml"/>
  <Override PartName="/ppt/notesSlides/notesSlide2.xml" ContentType="application/vnd.openxmlformats-officedocument.presentationml.notesSlide+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notesSlides/notesSlide16.xml" ContentType="application/vnd.openxmlformats-officedocument.presentationml.notesSlide+xml"/>
  <Override PartName="/ppt/notesSlides/notesSlide10.xml" ContentType="application/vnd.openxmlformats-officedocument.presentationml.notesSlide+xml"/>
  <Override PartName="/ppt/notesSlides/notesSlide18.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26.xml" ContentType="application/vnd.openxmlformats-officedocument.presentationml.notesSlide+xml"/>
  <Override PartName="/ppt/notesSlides/notesSlide17.xml" ContentType="application/vnd.openxmlformats-officedocument.presentationml.notesSlide+xml"/>
  <Override PartName="/ppt/notesSlides/notesSlide24.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5.xml" ContentType="application/vnd.openxmlformats-officedocument.presentationml.notesSlide+xml"/>
  <Override PartName="/ppt/notesSlides/notesSlide22.xml" ContentType="application/vnd.openxmlformats-officedocument.presentationml.notesSlide+xml"/>
  <Override PartName="/ppt/notesSlides/notesSlide21.xml" ContentType="application/vnd.openxmlformats-officedocument.presentationml.notesSlide+xml"/>
  <Override PartName="/ppt/notesSlides/notesSlide23.xml" ContentType="application/vnd.openxmlformats-officedocument.presentationml.notesSlide+xml"/>
  <Override PartName="/ppt/theme/themeOverride4.xml" ContentType="application/vnd.openxmlformats-officedocument.themeOverride+xml"/>
  <Override PartName="/ppt/theme/theme2.xml" ContentType="application/vnd.openxmlformats-officedocument.theme+xml"/>
  <Override PartName="/ppt/handoutMasters/handoutMaster1.xml" ContentType="application/vnd.openxmlformats-officedocument.presentationml.handoutMaster+xml"/>
  <Override PartName="/ppt/theme/theme1.xml" ContentType="application/vnd.openxmlformats-officedocument.theme+xml"/>
  <Override PartName="/ppt/commentAuthors.xml" ContentType="application/vnd.openxmlformats-officedocument.presentationml.commentAuthors+xml"/>
  <Override PartName="/ppt/notesMasters/notesMaster1.xml" ContentType="application/vnd.openxmlformats-officedocument.presentationml.notesMaster+xml"/>
  <Override PartName="/ppt/theme/themeOverride3.xml" ContentType="application/vnd.openxmlformats-officedocument.themeOverride+xml"/>
  <Override PartName="/ppt/theme/themeOverride2.xml" ContentType="application/vnd.openxmlformats-officedocument.themeOverride+xml"/>
  <Override PartName="/ppt/theme/themeOverride1.xml" ContentType="application/vnd.openxmlformats-officedocument.themeOverride+xml"/>
  <Override PartName="/ppt/theme/theme3.xml" ContentType="application/vnd.openxmlformats-officedocument.them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49"/>
  </p:notesMasterIdLst>
  <p:handoutMasterIdLst>
    <p:handoutMasterId r:id="rId50"/>
  </p:handoutMasterIdLst>
  <p:sldIdLst>
    <p:sldId id="389" r:id="rId2"/>
    <p:sldId id="321" r:id="rId3"/>
    <p:sldId id="366" r:id="rId4"/>
    <p:sldId id="367" r:id="rId5"/>
    <p:sldId id="323" r:id="rId6"/>
    <p:sldId id="385" r:id="rId7"/>
    <p:sldId id="382" r:id="rId8"/>
    <p:sldId id="383" r:id="rId9"/>
    <p:sldId id="384" r:id="rId10"/>
    <p:sldId id="386" r:id="rId11"/>
    <p:sldId id="324" r:id="rId12"/>
    <p:sldId id="325" r:id="rId13"/>
    <p:sldId id="326" r:id="rId14"/>
    <p:sldId id="327" r:id="rId15"/>
    <p:sldId id="328" r:id="rId16"/>
    <p:sldId id="329" r:id="rId17"/>
    <p:sldId id="330" r:id="rId18"/>
    <p:sldId id="331" r:id="rId19"/>
    <p:sldId id="332" r:id="rId20"/>
    <p:sldId id="333" r:id="rId21"/>
    <p:sldId id="334" r:id="rId22"/>
    <p:sldId id="335" r:id="rId23"/>
    <p:sldId id="336" r:id="rId24"/>
    <p:sldId id="337" r:id="rId25"/>
    <p:sldId id="338" r:id="rId26"/>
    <p:sldId id="340" r:id="rId27"/>
    <p:sldId id="342" r:id="rId28"/>
    <p:sldId id="345" r:id="rId29"/>
    <p:sldId id="346" r:id="rId30"/>
    <p:sldId id="347" r:id="rId31"/>
    <p:sldId id="375" r:id="rId32"/>
    <p:sldId id="387" r:id="rId33"/>
    <p:sldId id="388" r:id="rId34"/>
    <p:sldId id="352" r:id="rId35"/>
    <p:sldId id="353" r:id="rId36"/>
    <p:sldId id="354" r:id="rId37"/>
    <p:sldId id="355" r:id="rId38"/>
    <p:sldId id="360" r:id="rId39"/>
    <p:sldId id="361" r:id="rId40"/>
    <p:sldId id="378" r:id="rId41"/>
    <p:sldId id="379" r:id="rId42"/>
    <p:sldId id="380" r:id="rId43"/>
    <p:sldId id="362" r:id="rId44"/>
    <p:sldId id="363" r:id="rId45"/>
    <p:sldId id="381" r:id="rId46"/>
    <p:sldId id="364" r:id="rId47"/>
    <p:sldId id="365" r:id="rId48"/>
  </p:sldIdLst>
  <p:sldSz cx="9144000" cy="6858000" type="screen4x3"/>
  <p:notesSz cx="6858000" cy="9296400"/>
  <p:defaultTextStyle>
    <a:defPPr>
      <a:defRPr lang="en-US"/>
    </a:defPPr>
    <a:lvl1pPr algn="l" defTabSz="457200" rtl="0" fontAlgn="base">
      <a:spcBef>
        <a:spcPct val="0"/>
      </a:spcBef>
      <a:spcAft>
        <a:spcPct val="0"/>
      </a:spcAft>
      <a:defRPr kern="1200">
        <a:solidFill>
          <a:schemeClr val="tx1"/>
        </a:solidFill>
        <a:latin typeface="Arial" charset="0"/>
        <a:ea typeface="MS PGothic" pitchFamily="34" charset="-128"/>
        <a:cs typeface="+mn-cs"/>
      </a:defRPr>
    </a:lvl1pPr>
    <a:lvl2pPr marL="457200" algn="l" defTabSz="457200" rtl="0" fontAlgn="base">
      <a:spcBef>
        <a:spcPct val="0"/>
      </a:spcBef>
      <a:spcAft>
        <a:spcPct val="0"/>
      </a:spcAft>
      <a:defRPr kern="1200">
        <a:solidFill>
          <a:schemeClr val="tx1"/>
        </a:solidFill>
        <a:latin typeface="Arial" charset="0"/>
        <a:ea typeface="MS PGothic" pitchFamily="34" charset="-128"/>
        <a:cs typeface="+mn-cs"/>
      </a:defRPr>
    </a:lvl2pPr>
    <a:lvl3pPr marL="914400" algn="l" defTabSz="457200" rtl="0" fontAlgn="base">
      <a:spcBef>
        <a:spcPct val="0"/>
      </a:spcBef>
      <a:spcAft>
        <a:spcPct val="0"/>
      </a:spcAft>
      <a:defRPr kern="1200">
        <a:solidFill>
          <a:schemeClr val="tx1"/>
        </a:solidFill>
        <a:latin typeface="Arial" charset="0"/>
        <a:ea typeface="MS PGothic" pitchFamily="34" charset="-128"/>
        <a:cs typeface="+mn-cs"/>
      </a:defRPr>
    </a:lvl3pPr>
    <a:lvl4pPr marL="1371600" algn="l" defTabSz="457200" rtl="0" fontAlgn="base">
      <a:spcBef>
        <a:spcPct val="0"/>
      </a:spcBef>
      <a:spcAft>
        <a:spcPct val="0"/>
      </a:spcAft>
      <a:defRPr kern="1200">
        <a:solidFill>
          <a:schemeClr val="tx1"/>
        </a:solidFill>
        <a:latin typeface="Arial" charset="0"/>
        <a:ea typeface="MS PGothic" pitchFamily="34" charset="-128"/>
        <a:cs typeface="+mn-cs"/>
      </a:defRPr>
    </a:lvl4pPr>
    <a:lvl5pPr marL="1828800" algn="l" defTabSz="457200" rtl="0" fontAlgn="base">
      <a:spcBef>
        <a:spcPct val="0"/>
      </a:spcBef>
      <a:spcAft>
        <a:spcPct val="0"/>
      </a:spcAft>
      <a:defRPr kern="1200">
        <a:solidFill>
          <a:schemeClr val="tx1"/>
        </a:solidFill>
        <a:latin typeface="Arial" charset="0"/>
        <a:ea typeface="MS PGothic" pitchFamily="34" charset="-128"/>
        <a:cs typeface="+mn-cs"/>
      </a:defRPr>
    </a:lvl5pPr>
    <a:lvl6pPr marL="2286000" algn="l" defTabSz="914400" rtl="0" eaLnBrk="1" latinLnBrk="0" hangingPunct="1">
      <a:defRPr kern="1200">
        <a:solidFill>
          <a:schemeClr val="tx1"/>
        </a:solidFill>
        <a:latin typeface="Arial" charset="0"/>
        <a:ea typeface="MS PGothic" pitchFamily="34" charset="-128"/>
        <a:cs typeface="+mn-cs"/>
      </a:defRPr>
    </a:lvl6pPr>
    <a:lvl7pPr marL="2743200" algn="l" defTabSz="914400" rtl="0" eaLnBrk="1" latinLnBrk="0" hangingPunct="1">
      <a:defRPr kern="1200">
        <a:solidFill>
          <a:schemeClr val="tx1"/>
        </a:solidFill>
        <a:latin typeface="Arial" charset="0"/>
        <a:ea typeface="MS PGothic" pitchFamily="34" charset="-128"/>
        <a:cs typeface="+mn-cs"/>
      </a:defRPr>
    </a:lvl7pPr>
    <a:lvl8pPr marL="3200400" algn="l" defTabSz="914400" rtl="0" eaLnBrk="1" latinLnBrk="0" hangingPunct="1">
      <a:defRPr kern="1200">
        <a:solidFill>
          <a:schemeClr val="tx1"/>
        </a:solidFill>
        <a:latin typeface="Arial" charset="0"/>
        <a:ea typeface="MS PGothic" pitchFamily="34" charset="-128"/>
        <a:cs typeface="+mn-cs"/>
      </a:defRPr>
    </a:lvl8pPr>
    <a:lvl9pPr marL="3657600" algn="l" defTabSz="914400" rtl="0" eaLnBrk="1" latinLnBrk="0" hangingPunct="1">
      <a:defRPr kern="1200">
        <a:solidFill>
          <a:schemeClr val="tx1"/>
        </a:solidFill>
        <a:latin typeface="Arial" charset="0"/>
        <a:ea typeface="MS PGothic" pitchFamily="34" charset="-128"/>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culp" initials="mc" lastIdx="11" clrIdx="0"/>
  <p:cmAuthor id="1" name="Windows User" initials="CS" lastIdx="2"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80"/>
    <a:srgbClr val="33CCCC"/>
    <a:srgbClr val="0099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559" autoAdjust="0"/>
    <p:restoredTop sz="86387" autoAdjust="0"/>
  </p:normalViewPr>
  <p:slideViewPr>
    <p:cSldViewPr snapToObjects="1">
      <p:cViewPr>
        <p:scale>
          <a:sx n="70" d="100"/>
          <a:sy n="70" d="100"/>
        </p:scale>
        <p:origin x="-1242"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70" d="100"/>
        <a:sy n="70" d="100"/>
      </p:scale>
      <p:origin x="0" y="0"/>
    </p:cViewPr>
  </p:sorterViewPr>
  <p:notesViewPr>
    <p:cSldViewPr snapToObjects="1">
      <p:cViewPr varScale="1">
        <p:scale>
          <a:sx n="84" d="100"/>
          <a:sy n="84" d="100"/>
        </p:scale>
        <p:origin x="-3168" y="-90"/>
      </p:cViewPr>
      <p:guideLst>
        <p:guide orient="horz" pos="2928"/>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handoutMaster" Target="handoutMasters/handoutMaster1.xml"/><Relationship Id="rId55"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8" Type="http://schemas.openxmlformats.org/officeDocument/2006/relationships/customXml" Target="../customXml/item3.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customXml" Target="../customXml/item1.xml"/><Relationship Id="rId8" Type="http://schemas.openxmlformats.org/officeDocument/2006/relationships/slide" Target="slides/slide7.xml"/><Relationship Id="rId51" Type="http://schemas.openxmlformats.org/officeDocument/2006/relationships/commentAuthors" Target="commentAuthor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 Id="rId57" Type="http://schemas.openxmlformats.org/officeDocument/2006/relationships/customXml" Target="../customXml/item2.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138"/>
          </a:xfrm>
          <a:prstGeom prst="rect">
            <a:avLst/>
          </a:prstGeom>
        </p:spPr>
        <p:txBody>
          <a:bodyPr vert="horz" lIns="91440" tIns="45720" rIns="91440" bIns="45720" rtlCol="0"/>
          <a:lstStyle>
            <a:lvl1pPr algn="l">
              <a:defRPr sz="1200">
                <a:latin typeface="Arial" charset="0"/>
                <a:ea typeface="ＭＳ Ｐゴシック" pitchFamily="-107" charset="-128"/>
                <a:cs typeface="+mn-cs"/>
              </a:defRPr>
            </a:lvl1pPr>
          </a:lstStyle>
          <a:p>
            <a:pPr>
              <a:defRPr/>
            </a:pPr>
            <a:endParaRPr lang="en-US" dirty="0"/>
          </a:p>
        </p:txBody>
      </p:sp>
      <p:sp>
        <p:nvSpPr>
          <p:cNvPr id="3" name="Date Placeholder 2"/>
          <p:cNvSpPr>
            <a:spLocks noGrp="1"/>
          </p:cNvSpPr>
          <p:nvPr>
            <p:ph type="dt" sz="quarter" idx="1"/>
          </p:nvPr>
        </p:nvSpPr>
        <p:spPr>
          <a:xfrm>
            <a:off x="3884613" y="0"/>
            <a:ext cx="2971800" cy="465138"/>
          </a:xfrm>
          <a:prstGeom prst="rect">
            <a:avLst/>
          </a:prstGeom>
        </p:spPr>
        <p:txBody>
          <a:bodyPr vert="horz" lIns="91440" tIns="45720" rIns="91440" bIns="45720" rtlCol="0"/>
          <a:lstStyle>
            <a:lvl1pPr algn="r">
              <a:defRPr sz="1200">
                <a:latin typeface="Arial" charset="0"/>
                <a:ea typeface="ＭＳ Ｐゴシック" pitchFamily="-107" charset="-128"/>
                <a:cs typeface="+mn-cs"/>
              </a:defRPr>
            </a:lvl1pPr>
          </a:lstStyle>
          <a:p>
            <a:pPr>
              <a:defRPr/>
            </a:pPr>
            <a:fld id="{3C6CFFF9-643D-4B7F-ABAE-28720E502D38}" type="datetimeFigureOut">
              <a:rPr lang="en-US"/>
              <a:pPr>
                <a:defRPr/>
              </a:pPr>
              <a:t>10/16/2013</a:t>
            </a:fld>
            <a:endParaRPr lang="en-US" dirty="0"/>
          </a:p>
        </p:txBody>
      </p:sp>
      <p:sp>
        <p:nvSpPr>
          <p:cNvPr id="4" name="Footer Placeholder 3"/>
          <p:cNvSpPr>
            <a:spLocks noGrp="1"/>
          </p:cNvSpPr>
          <p:nvPr>
            <p:ph type="ftr" sz="quarter" idx="2"/>
          </p:nvPr>
        </p:nvSpPr>
        <p:spPr>
          <a:xfrm>
            <a:off x="0" y="8829675"/>
            <a:ext cx="2971800" cy="465138"/>
          </a:xfrm>
          <a:prstGeom prst="rect">
            <a:avLst/>
          </a:prstGeom>
        </p:spPr>
        <p:txBody>
          <a:bodyPr vert="horz" lIns="91440" tIns="45720" rIns="91440" bIns="45720" rtlCol="0" anchor="b"/>
          <a:lstStyle>
            <a:lvl1pPr algn="l">
              <a:defRPr sz="1200">
                <a:latin typeface="Arial" charset="0"/>
                <a:ea typeface="ＭＳ Ｐゴシック" pitchFamily="-107" charset="-128"/>
                <a:cs typeface="+mn-cs"/>
              </a:defRPr>
            </a:lvl1pPr>
          </a:lstStyle>
          <a:p>
            <a:pPr>
              <a:defRPr/>
            </a:pPr>
            <a:endParaRPr lang="en-US" dirty="0"/>
          </a:p>
        </p:txBody>
      </p:sp>
      <p:sp>
        <p:nvSpPr>
          <p:cNvPr id="5" name="Slide Number Placeholder 4"/>
          <p:cNvSpPr>
            <a:spLocks noGrp="1"/>
          </p:cNvSpPr>
          <p:nvPr>
            <p:ph type="sldNum" sz="quarter" idx="3"/>
          </p:nvPr>
        </p:nvSpPr>
        <p:spPr>
          <a:xfrm>
            <a:off x="3884613" y="8829675"/>
            <a:ext cx="2971800" cy="465138"/>
          </a:xfrm>
          <a:prstGeom prst="rect">
            <a:avLst/>
          </a:prstGeom>
        </p:spPr>
        <p:txBody>
          <a:bodyPr vert="horz" lIns="91440" tIns="45720" rIns="91440" bIns="45720" rtlCol="0" anchor="b"/>
          <a:lstStyle>
            <a:lvl1pPr algn="r">
              <a:defRPr sz="1200">
                <a:latin typeface="Arial" charset="0"/>
                <a:ea typeface="ＭＳ Ｐゴシック" pitchFamily="-107" charset="-128"/>
                <a:cs typeface="+mn-cs"/>
              </a:defRPr>
            </a:lvl1pPr>
          </a:lstStyle>
          <a:p>
            <a:pPr>
              <a:defRPr/>
            </a:pPr>
            <a:fld id="{091FD3FE-AB6E-4379-A245-FC6A56F7E031}" type="slidenum">
              <a:rPr lang="en-US"/>
              <a:pPr>
                <a:defRPr/>
              </a:pPr>
              <a:t>‹#›</a:t>
            </a:fld>
            <a:endParaRPr lang="en-US" dirty="0"/>
          </a:p>
        </p:txBody>
      </p:sp>
    </p:spTree>
    <p:extLst>
      <p:ext uri="{BB962C8B-B14F-4D97-AF65-F5344CB8AC3E}">
        <p14:creationId xmlns:p14="http://schemas.microsoft.com/office/powerpoint/2010/main" val="1675916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138"/>
          </a:xfrm>
          <a:prstGeom prst="rect">
            <a:avLst/>
          </a:prstGeom>
        </p:spPr>
        <p:txBody>
          <a:bodyPr vert="horz" wrap="square" lIns="91440" tIns="45720" rIns="91440" bIns="45720" numCol="1" anchor="t" anchorCtr="0" compatLnSpc="1">
            <a:prstTxWarp prst="textNoShape">
              <a:avLst/>
            </a:prstTxWarp>
          </a:bodyPr>
          <a:lstStyle>
            <a:lvl1pPr>
              <a:defRPr sz="1200">
                <a:latin typeface="Arial" charset="0"/>
                <a:ea typeface="ＭＳ Ｐゴシック" pitchFamily="-107" charset="-128"/>
                <a:cs typeface="+mn-cs"/>
              </a:defRPr>
            </a:lvl1pPr>
          </a:lstStyle>
          <a:p>
            <a:pPr>
              <a:defRPr/>
            </a:pPr>
            <a:endParaRPr lang="en-US" dirty="0"/>
          </a:p>
        </p:txBody>
      </p:sp>
      <p:sp>
        <p:nvSpPr>
          <p:cNvPr id="3" name="Date Placeholder 2"/>
          <p:cNvSpPr>
            <a:spLocks noGrp="1"/>
          </p:cNvSpPr>
          <p:nvPr>
            <p:ph type="dt" idx="1"/>
          </p:nvPr>
        </p:nvSpPr>
        <p:spPr>
          <a:xfrm>
            <a:off x="3884613" y="0"/>
            <a:ext cx="2971800" cy="465138"/>
          </a:xfrm>
          <a:prstGeom prst="rect">
            <a:avLst/>
          </a:prstGeom>
        </p:spPr>
        <p:txBody>
          <a:bodyPr vert="horz" wrap="square" lIns="91440" tIns="45720" rIns="91440" bIns="45720" numCol="1" anchor="t" anchorCtr="0" compatLnSpc="1">
            <a:prstTxWarp prst="textNoShape">
              <a:avLst/>
            </a:prstTxWarp>
          </a:bodyPr>
          <a:lstStyle>
            <a:lvl1pPr algn="r">
              <a:defRPr sz="1200">
                <a:latin typeface="Arial" charset="0"/>
                <a:ea typeface="ＭＳ Ｐゴシック" pitchFamily="-107" charset="-128"/>
                <a:cs typeface="+mn-cs"/>
              </a:defRPr>
            </a:lvl1pPr>
          </a:lstStyle>
          <a:p>
            <a:pPr>
              <a:defRPr/>
            </a:pPr>
            <a:fld id="{0D12EAED-1A31-427A-9B23-326AE1901DAC}" type="datetime1">
              <a:rPr lang="en-US"/>
              <a:pPr>
                <a:defRPr/>
              </a:pPr>
              <a:t>10/16/2013</a:t>
            </a:fld>
            <a:endParaRPr lang="en-US" dirty="0"/>
          </a:p>
        </p:txBody>
      </p:sp>
      <p:sp>
        <p:nvSpPr>
          <p:cNvPr id="4" name="Slide Image Placeholder 3"/>
          <p:cNvSpPr>
            <a:spLocks noGrp="1" noRot="1" noChangeAspect="1"/>
          </p:cNvSpPr>
          <p:nvPr>
            <p:ph type="sldImg" idx="2"/>
          </p:nvPr>
        </p:nvSpPr>
        <p:spPr>
          <a:xfrm>
            <a:off x="1106488" y="696913"/>
            <a:ext cx="4646612" cy="3486150"/>
          </a:xfrm>
          <a:prstGeom prst="rect">
            <a:avLst/>
          </a:prstGeom>
          <a:noFill/>
          <a:ln w="12700">
            <a:solidFill>
              <a:prstClr val="black"/>
            </a:solidFill>
          </a:ln>
        </p:spPr>
        <p:txBody>
          <a:bodyPr vert="horz" wrap="square" lIns="91440" tIns="45720" rIns="91440" bIns="45720" numCol="1" anchor="ctr" anchorCtr="0" compatLnSpc="1">
            <a:prstTxWarp prst="textNoShape">
              <a:avLst/>
            </a:prstTxWarp>
          </a:bodyPr>
          <a:lstStyle/>
          <a:p>
            <a:pPr lvl="0"/>
            <a:endParaRPr lang="en-US" noProof="0" dirty="0" smtClean="0"/>
          </a:p>
        </p:txBody>
      </p:sp>
      <p:sp>
        <p:nvSpPr>
          <p:cNvPr id="5" name="Notes Placeholder 4"/>
          <p:cNvSpPr>
            <a:spLocks noGrp="1"/>
          </p:cNvSpPr>
          <p:nvPr>
            <p:ph type="body" sz="quarter" idx="3"/>
          </p:nvPr>
        </p:nvSpPr>
        <p:spPr>
          <a:xfrm>
            <a:off x="685800" y="4416425"/>
            <a:ext cx="5486400" cy="4183063"/>
          </a:xfrm>
          <a:prstGeom prst="rect">
            <a:avLst/>
          </a:prstGeom>
        </p:spPr>
        <p:txBody>
          <a:bodyPr vert="horz" wrap="square" lIns="91440" tIns="45720" rIns="91440" bIns="45720" numCol="1" anchor="t" anchorCtr="0" compatLnSpc="1">
            <a:prstTxWarp prst="textNoShape">
              <a:avLst/>
            </a:prstTxWarp>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829675"/>
            <a:ext cx="2971800" cy="465138"/>
          </a:xfrm>
          <a:prstGeom prst="rect">
            <a:avLst/>
          </a:prstGeom>
        </p:spPr>
        <p:txBody>
          <a:bodyPr vert="horz" wrap="square" lIns="91440" tIns="45720" rIns="91440" bIns="45720" numCol="1" anchor="b" anchorCtr="0" compatLnSpc="1">
            <a:prstTxWarp prst="textNoShape">
              <a:avLst/>
            </a:prstTxWarp>
          </a:bodyPr>
          <a:lstStyle>
            <a:lvl1pPr>
              <a:defRPr sz="1200">
                <a:latin typeface="Arial" charset="0"/>
                <a:ea typeface="ＭＳ Ｐゴシック" pitchFamily="-107" charset="-128"/>
                <a:cs typeface="+mn-cs"/>
              </a:defRPr>
            </a:lvl1pPr>
          </a:lstStyle>
          <a:p>
            <a:pPr>
              <a:defRPr/>
            </a:pPr>
            <a:endParaRPr lang="en-US" dirty="0"/>
          </a:p>
        </p:txBody>
      </p:sp>
      <p:sp>
        <p:nvSpPr>
          <p:cNvPr id="7" name="Slide Number Placeholder 6"/>
          <p:cNvSpPr>
            <a:spLocks noGrp="1"/>
          </p:cNvSpPr>
          <p:nvPr>
            <p:ph type="sldNum" sz="quarter" idx="5"/>
          </p:nvPr>
        </p:nvSpPr>
        <p:spPr>
          <a:xfrm>
            <a:off x="3884613" y="8829675"/>
            <a:ext cx="2971800" cy="465138"/>
          </a:xfrm>
          <a:prstGeom prst="rect">
            <a:avLst/>
          </a:prstGeom>
        </p:spPr>
        <p:txBody>
          <a:bodyPr vert="horz" wrap="square" lIns="91440" tIns="45720" rIns="91440" bIns="45720" numCol="1" anchor="b" anchorCtr="0" compatLnSpc="1">
            <a:prstTxWarp prst="textNoShape">
              <a:avLst/>
            </a:prstTxWarp>
          </a:bodyPr>
          <a:lstStyle>
            <a:lvl1pPr algn="r">
              <a:defRPr sz="1200">
                <a:latin typeface="Arial" charset="0"/>
                <a:ea typeface="ＭＳ Ｐゴシック" pitchFamily="-107" charset="-128"/>
                <a:cs typeface="+mn-cs"/>
              </a:defRPr>
            </a:lvl1pPr>
          </a:lstStyle>
          <a:p>
            <a:pPr>
              <a:defRPr/>
            </a:pPr>
            <a:fld id="{30B74F96-E9B2-4AEE-9357-506195064D38}" type="slidenum">
              <a:rPr lang="en-US"/>
              <a:pPr>
                <a:defRPr/>
              </a:pPr>
              <a:t>‹#›</a:t>
            </a:fld>
            <a:endParaRPr lang="en-US" dirty="0"/>
          </a:p>
        </p:txBody>
      </p:sp>
    </p:spTree>
    <p:extLst>
      <p:ext uri="{BB962C8B-B14F-4D97-AF65-F5344CB8AC3E}">
        <p14:creationId xmlns:p14="http://schemas.microsoft.com/office/powerpoint/2010/main" val="171763559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S PGothic" pitchFamily="34" charset="-128"/>
        <a:cs typeface="ＭＳ Ｐゴシック" pitchFamily="-107" charset="-128"/>
      </a:defRPr>
    </a:lvl1pPr>
    <a:lvl2pPr marL="457200" algn="l" rtl="0" eaLnBrk="0" fontAlgn="base" hangingPunct="0">
      <a:spcBef>
        <a:spcPct val="30000"/>
      </a:spcBef>
      <a:spcAft>
        <a:spcPct val="0"/>
      </a:spcAft>
      <a:defRPr sz="1200" kern="1200">
        <a:solidFill>
          <a:schemeClr val="tx1"/>
        </a:solidFill>
        <a:latin typeface="+mn-lt"/>
        <a:ea typeface="MS PGothic" pitchFamily="34" charset="-128"/>
        <a:cs typeface="ＭＳ Ｐゴシック"/>
      </a:defRPr>
    </a:lvl2pPr>
    <a:lvl3pPr marL="914400" algn="l" rtl="0" eaLnBrk="0" fontAlgn="base" hangingPunct="0">
      <a:spcBef>
        <a:spcPct val="30000"/>
      </a:spcBef>
      <a:spcAft>
        <a:spcPct val="0"/>
      </a:spcAft>
      <a:defRPr sz="1200" kern="1200">
        <a:solidFill>
          <a:schemeClr val="tx1"/>
        </a:solidFill>
        <a:latin typeface="+mn-lt"/>
        <a:ea typeface="MS PGothic" pitchFamily="34" charset="-128"/>
        <a:cs typeface="ＭＳ Ｐゴシック"/>
      </a:defRPr>
    </a:lvl3pPr>
    <a:lvl4pPr marL="1371600" algn="l" rtl="0" eaLnBrk="0" fontAlgn="base" hangingPunct="0">
      <a:spcBef>
        <a:spcPct val="30000"/>
      </a:spcBef>
      <a:spcAft>
        <a:spcPct val="0"/>
      </a:spcAft>
      <a:defRPr sz="1200" kern="1200">
        <a:solidFill>
          <a:schemeClr val="tx1"/>
        </a:solidFill>
        <a:latin typeface="+mn-lt"/>
        <a:ea typeface="MS PGothic" pitchFamily="34" charset="-128"/>
        <a:cs typeface="ＭＳ Ｐゴシック"/>
      </a:defRPr>
    </a:lvl4pPr>
    <a:lvl5pPr marL="1828800" algn="l" rtl="0" eaLnBrk="0" fontAlgn="base" hangingPunct="0">
      <a:spcBef>
        <a:spcPct val="30000"/>
      </a:spcBef>
      <a:spcAft>
        <a:spcPct val="0"/>
      </a:spcAft>
      <a:defRPr sz="1200" kern="1200">
        <a:solidFill>
          <a:schemeClr val="tx1"/>
        </a:solidFill>
        <a:latin typeface="+mn-lt"/>
        <a:ea typeface="MS PGothic" pitchFamily="34" charset="-128"/>
        <a:cs typeface="ＭＳ Ｐゴシック"/>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p:spPr>
      </p:sp>
      <p:sp>
        <p:nvSpPr>
          <p:cNvPr id="26627" name="Notes Placeholder 2"/>
          <p:cNvSpPr>
            <a:spLocks noGrp="1"/>
          </p:cNvSpPr>
          <p:nvPr>
            <p:ph type="body" idx="1"/>
          </p:nvPr>
        </p:nvSpPr>
        <p:spPr bwMode="auto">
          <a:noFill/>
        </p:spPr>
        <p:txBody>
          <a:bodyPr/>
          <a:lstStyle/>
          <a:p>
            <a:endParaRPr lang="en-US" dirty="0" smtClean="0"/>
          </a:p>
        </p:txBody>
      </p:sp>
      <p:sp>
        <p:nvSpPr>
          <p:cNvPr id="26628" name="Slide Number Placeholder 3"/>
          <p:cNvSpPr>
            <a:spLocks noGrp="1"/>
          </p:cNvSpPr>
          <p:nvPr>
            <p:ph type="sldNum" sz="quarter" idx="5"/>
          </p:nvPr>
        </p:nvSpPr>
        <p:spPr bwMode="auto">
          <a:noFill/>
          <a:ln>
            <a:miter lim="800000"/>
            <a:headEnd/>
            <a:tailEnd/>
          </a:ln>
        </p:spPr>
        <p:txBody>
          <a:bodyPr/>
          <a:lstStyle/>
          <a:p>
            <a:fld id="{D9BC515F-0DA7-4038-AF9D-598697A8E547}" type="slidenum">
              <a:rPr lang="en-US" smtClean="0">
                <a:ea typeface="MS PGothic" pitchFamily="34" charset="-128"/>
              </a:rPr>
              <a:pPr/>
              <a:t>1</a:t>
            </a:fld>
            <a:endParaRPr lang="en-US" dirty="0" smtClean="0">
              <a:ea typeface="MS PGothic" pitchFamily="34" charset="-128"/>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000" b="0" i="0" u="none" strike="noStrike" kern="1200" baseline="0" dirty="0" smtClean="0">
                <a:solidFill>
                  <a:schemeClr val="tx1"/>
                </a:solidFill>
                <a:latin typeface="+mn-lt"/>
                <a:ea typeface="+mn-ea"/>
                <a:cs typeface="+mn-cs"/>
              </a:rPr>
              <a:t>4.5.1 The investigator/institution should conduct the trial in compliance with the protocol agreed to by the sponsor and, if required, by the regulatory authority(ies), and which was given approval/favorable opinion by the IRB/IEC. The </a:t>
            </a:r>
            <a:r>
              <a:rPr lang="en-US" sz="1000" b="1" i="0" u="sng" strike="noStrike" kern="1200" baseline="0" dirty="0" smtClean="0">
                <a:solidFill>
                  <a:schemeClr val="tx1"/>
                </a:solidFill>
                <a:latin typeface="+mn-lt"/>
                <a:ea typeface="+mn-ea"/>
                <a:cs typeface="+mn-cs"/>
              </a:rPr>
              <a:t>investigator/institution and the sponsor should sign the protocol, or an alternative contract, to confirm their agreement</a:t>
            </a:r>
            <a:r>
              <a:rPr lang="en-US" sz="1000" b="0" i="0" u="none" strike="noStrike" kern="1200" baseline="0" dirty="0" smtClean="0">
                <a:solidFill>
                  <a:schemeClr val="tx1"/>
                </a:solidFill>
                <a:latin typeface="+mn-lt"/>
                <a:ea typeface="+mn-ea"/>
                <a:cs typeface="+mn-cs"/>
              </a:rPr>
              <a:t>.</a:t>
            </a:r>
          </a:p>
          <a:p>
            <a:endParaRPr lang="en-US" sz="1000" b="0" i="0" u="none" strike="noStrike" kern="1200" baseline="0" dirty="0" smtClean="0">
              <a:solidFill>
                <a:schemeClr val="tx1"/>
              </a:solidFill>
              <a:latin typeface="+mn-lt"/>
              <a:ea typeface="+mn-ea"/>
              <a:cs typeface="+mn-cs"/>
            </a:endParaRPr>
          </a:p>
          <a:p>
            <a:r>
              <a:rPr lang="en-US" sz="1000" b="0" i="0" u="none" strike="noStrike" kern="1200" baseline="0" dirty="0" smtClean="0">
                <a:solidFill>
                  <a:schemeClr val="tx1"/>
                </a:solidFill>
                <a:latin typeface="+mn-lt"/>
                <a:ea typeface="+mn-ea"/>
                <a:cs typeface="+mn-cs"/>
              </a:rPr>
              <a:t>4.5.2 The investigator should not implement any deviation from, or changes of, the protocol without agreement by the sponsor and prior review and </a:t>
            </a:r>
            <a:r>
              <a:rPr lang="en-US" sz="1000" b="1" i="0" u="sng" strike="noStrike" kern="1200" baseline="0" dirty="0" smtClean="0">
                <a:solidFill>
                  <a:schemeClr val="tx1"/>
                </a:solidFill>
                <a:latin typeface="+mn-lt"/>
                <a:ea typeface="+mn-ea"/>
                <a:cs typeface="+mn-cs"/>
              </a:rPr>
              <a:t>documented approval/favorable opinion from the IRB/IEC</a:t>
            </a:r>
            <a:r>
              <a:rPr lang="en-US" sz="1000" b="0" i="0" u="none" strike="noStrike" kern="1200" baseline="0" dirty="0" smtClean="0">
                <a:solidFill>
                  <a:schemeClr val="tx1"/>
                </a:solidFill>
                <a:latin typeface="+mn-lt"/>
                <a:ea typeface="+mn-ea"/>
                <a:cs typeface="+mn-cs"/>
              </a:rPr>
              <a:t> of an amendment, except where necessary to eliminate an immediate hazard(s) to trial subjects, or when the change(s) involves only logistical or administrative aspects of the trial (e.g., change of monitor(s), change of telephone number(s)).</a:t>
            </a:r>
          </a:p>
          <a:p>
            <a:endParaRPr lang="en-US" sz="1000" b="0" i="0" u="none" strike="noStrike" kern="1200" baseline="0" dirty="0" smtClean="0">
              <a:solidFill>
                <a:schemeClr val="tx1"/>
              </a:solidFill>
              <a:latin typeface="+mn-lt"/>
              <a:ea typeface="+mn-ea"/>
              <a:cs typeface="+mn-cs"/>
            </a:endParaRPr>
          </a:p>
          <a:p>
            <a:r>
              <a:rPr lang="en-US" sz="1000" b="0" i="0" u="none" strike="noStrike" kern="1200" baseline="0" dirty="0" smtClean="0">
                <a:solidFill>
                  <a:schemeClr val="tx1"/>
                </a:solidFill>
                <a:latin typeface="+mn-lt"/>
                <a:ea typeface="+mn-ea"/>
                <a:cs typeface="+mn-cs"/>
              </a:rPr>
              <a:t>4.5.3 The investigator, or person designated by the investigator, should document and explain any deviation from the approved protocol.</a:t>
            </a:r>
          </a:p>
          <a:p>
            <a:endParaRPr lang="en-US" sz="1000" b="0" i="0" u="none" strike="noStrike" kern="1200" baseline="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B43DA468-D667-4477-A643-ADA3F7E0579F}" type="slidenum">
              <a:rPr lang="en-US" smtClean="0"/>
              <a:pPr/>
              <a:t>15</a:t>
            </a:fld>
            <a:endParaRPr lang="en-US" dirty="0"/>
          </a:p>
        </p:txBody>
      </p:sp>
    </p:spTree>
    <p:extLst>
      <p:ext uri="{BB962C8B-B14F-4D97-AF65-F5344CB8AC3E}">
        <p14:creationId xmlns:p14="http://schemas.microsoft.com/office/powerpoint/2010/main" val="228068199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S PGothic" pitchFamily="34" charset="-128"/>
                <a:cs typeface="ＭＳ Ｐゴシック" pitchFamily="-107" charset="-128"/>
              </a:rPr>
              <a:t>4.5.2 The investigator should not implement any deviation from, or changes of, the protocol without agreement by the sponsor and prior review and </a:t>
            </a:r>
            <a:r>
              <a:rPr lang="en-US" sz="1200" b="1" i="0" u="sng" strike="noStrike" kern="1200" baseline="0" dirty="0" smtClean="0">
                <a:solidFill>
                  <a:schemeClr val="tx1"/>
                </a:solidFill>
                <a:latin typeface="+mn-lt"/>
                <a:ea typeface="MS PGothic" pitchFamily="34" charset="-128"/>
                <a:cs typeface="ＭＳ Ｐゴシック" pitchFamily="-107" charset="-128"/>
              </a:rPr>
              <a:t>documented approval/favorable opinion from the IRB/IEC</a:t>
            </a:r>
            <a:r>
              <a:rPr lang="en-US" sz="1200" b="0" i="0" u="none" strike="noStrike" kern="1200" baseline="0" dirty="0" smtClean="0">
                <a:solidFill>
                  <a:schemeClr val="tx1"/>
                </a:solidFill>
                <a:latin typeface="+mn-lt"/>
                <a:ea typeface="MS PGothic" pitchFamily="34" charset="-128"/>
                <a:cs typeface="ＭＳ Ｐゴシック" pitchFamily="-107" charset="-128"/>
              </a:rPr>
              <a:t> of an amendment, except where necessary to eliminate an immediate hazard(s) to trial subjects, or when the change(s) involves only logistical or administrative aspects of the trial (e.g., </a:t>
            </a:r>
            <a:r>
              <a:rPr lang="en-US" sz="1200" b="1" i="0" u="sng" strike="noStrike" kern="1200" baseline="0" dirty="0" smtClean="0">
                <a:solidFill>
                  <a:schemeClr val="tx1"/>
                </a:solidFill>
                <a:latin typeface="+mn-lt"/>
                <a:ea typeface="MS PGothic" pitchFamily="34" charset="-128"/>
                <a:cs typeface="ＭＳ Ｐゴシック" pitchFamily="-107" charset="-128"/>
              </a:rPr>
              <a:t>change of monitor(s), change of telephone number(s</a:t>
            </a:r>
            <a:r>
              <a:rPr lang="en-US" sz="1200" b="1" i="0" u="none" strike="noStrike" kern="1200" baseline="0" dirty="0" smtClean="0">
                <a:solidFill>
                  <a:schemeClr val="tx1"/>
                </a:solidFill>
                <a:latin typeface="+mn-lt"/>
                <a:ea typeface="MS PGothic" pitchFamily="34" charset="-128"/>
                <a:cs typeface="ＭＳ Ｐゴシック" pitchFamily="-107" charset="-128"/>
              </a:rPr>
              <a:t>)</a:t>
            </a:r>
            <a:r>
              <a:rPr lang="en-US" sz="1200" b="0" i="0" u="none" strike="noStrike" kern="1200" baseline="0" dirty="0" smtClean="0">
                <a:solidFill>
                  <a:schemeClr val="tx1"/>
                </a:solidFill>
                <a:latin typeface="+mn-lt"/>
                <a:ea typeface="MS PGothic" pitchFamily="34" charset="-128"/>
                <a:cs typeface="ＭＳ Ｐゴシック" pitchFamily="-107" charset="-128"/>
              </a:rPr>
              <a:t>).</a:t>
            </a:r>
          </a:p>
          <a:p>
            <a:endParaRPr lang="en-US" sz="1200" b="0" i="0" u="none" strike="noStrike" kern="1200" baseline="0" dirty="0" smtClean="0">
              <a:solidFill>
                <a:schemeClr val="tx1"/>
              </a:solidFill>
              <a:latin typeface="+mn-lt"/>
              <a:ea typeface="MS PGothic" pitchFamily="34" charset="-128"/>
              <a:cs typeface="ＭＳ Ｐゴシック" pitchFamily="-107" charset="-128"/>
            </a:endParaRPr>
          </a:p>
          <a:p>
            <a:r>
              <a:rPr lang="en-US" sz="1200" b="0" i="0" u="none" strike="noStrike" kern="1200" baseline="0" dirty="0" smtClean="0">
                <a:solidFill>
                  <a:schemeClr val="tx1"/>
                </a:solidFill>
                <a:latin typeface="+mn-lt"/>
                <a:ea typeface="MS PGothic" pitchFamily="34" charset="-128"/>
                <a:cs typeface="ＭＳ Ｐゴシック" pitchFamily="-107" charset="-128"/>
              </a:rPr>
              <a:t>4.5.3 The investigator, or person designated by the investigator, should document and explain any deviation from the approved protocol.</a:t>
            </a:r>
            <a:endParaRPr lang="en-US" sz="1200" b="0" i="0" u="none" strike="noStrike" kern="1200" baseline="0" dirty="0" smtClean="0">
              <a:solidFill>
                <a:schemeClr val="tx1"/>
              </a:solidFill>
              <a:latin typeface="+mn-lt"/>
              <a:ea typeface="+mn-ea"/>
              <a:cs typeface="+mn-cs"/>
            </a:endParaRP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4.5.4 The investigator may implement a deviation from, or a change in, the protocol to eliminate an immediate hazard(s) to trial subjects without prior IRB/IEC approval/favorable opinion. As soon as possible, the implemented deviation or change, the reasons for it, and, if appropriate, the proposed protocol amendment(s) should be submitted:</a:t>
            </a:r>
          </a:p>
          <a:p>
            <a:pPr>
              <a:lnSpc>
                <a:spcPct val="150000"/>
              </a:lnSpc>
            </a:pPr>
            <a:r>
              <a:rPr lang="en-US" sz="1200" b="0" i="0" u="none" strike="noStrike" kern="1200" baseline="0" dirty="0" smtClean="0">
                <a:solidFill>
                  <a:schemeClr val="tx1"/>
                </a:solidFill>
                <a:latin typeface="+mn-lt"/>
                <a:ea typeface="+mn-ea"/>
                <a:cs typeface="+mn-cs"/>
              </a:rPr>
              <a:t>	(a) To the IRB/IEC for review and approval/favorable opinion;</a:t>
            </a:r>
          </a:p>
          <a:p>
            <a:pPr>
              <a:lnSpc>
                <a:spcPct val="150000"/>
              </a:lnSpc>
            </a:pPr>
            <a:r>
              <a:rPr lang="en-US" sz="1200" b="0" i="0" u="none" strike="noStrike" kern="1200" baseline="0" dirty="0" smtClean="0">
                <a:solidFill>
                  <a:schemeClr val="tx1"/>
                </a:solidFill>
                <a:latin typeface="+mn-lt"/>
                <a:ea typeface="+mn-ea"/>
                <a:cs typeface="+mn-cs"/>
              </a:rPr>
              <a:t>	(b) To the sponsor for agreement and, if required;</a:t>
            </a:r>
          </a:p>
          <a:p>
            <a:pPr>
              <a:lnSpc>
                <a:spcPct val="150000"/>
              </a:lnSpc>
            </a:pPr>
            <a:r>
              <a:rPr lang="en-US" sz="1200" b="0" i="0" u="none" strike="noStrike" kern="1200" baseline="0" dirty="0" smtClean="0">
                <a:solidFill>
                  <a:schemeClr val="tx1"/>
                </a:solidFill>
                <a:latin typeface="+mn-lt"/>
                <a:ea typeface="+mn-ea"/>
                <a:cs typeface="+mn-cs"/>
              </a:rPr>
              <a:t>	(c) To the regulatory authority(ies).</a:t>
            </a:r>
            <a:endParaRPr lang="en-US" dirty="0"/>
          </a:p>
        </p:txBody>
      </p:sp>
      <p:sp>
        <p:nvSpPr>
          <p:cNvPr id="4" name="Slide Number Placeholder 3"/>
          <p:cNvSpPr>
            <a:spLocks noGrp="1"/>
          </p:cNvSpPr>
          <p:nvPr>
            <p:ph type="sldNum" sz="quarter" idx="10"/>
          </p:nvPr>
        </p:nvSpPr>
        <p:spPr/>
        <p:txBody>
          <a:bodyPr/>
          <a:lstStyle/>
          <a:p>
            <a:fld id="{B43DA468-D667-4477-A643-ADA3F7E0579F}" type="slidenum">
              <a:rPr lang="en-US" smtClean="0"/>
              <a:pPr/>
              <a:t>16</a:t>
            </a:fld>
            <a:endParaRPr lang="en-US" dirty="0"/>
          </a:p>
        </p:txBody>
      </p:sp>
    </p:spTree>
    <p:extLst>
      <p:ext uri="{BB962C8B-B14F-4D97-AF65-F5344CB8AC3E}">
        <p14:creationId xmlns:p14="http://schemas.microsoft.com/office/powerpoint/2010/main" val="228068199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000" b="0" i="0" u="none" strike="noStrike" kern="1200" baseline="0" dirty="0" smtClean="0">
                <a:solidFill>
                  <a:schemeClr val="tx1"/>
                </a:solidFill>
                <a:latin typeface="+mn-lt"/>
                <a:ea typeface="+mn-ea"/>
                <a:cs typeface="+mn-cs"/>
              </a:rPr>
              <a:t>4.6.1 Responsibility for investigational product(s) accountability at the trial site(s) rests with the investigator/institution.</a:t>
            </a:r>
          </a:p>
          <a:p>
            <a:endParaRPr lang="en-US" sz="1000" b="0" i="0" u="none" strike="noStrike" kern="1200" baseline="0" dirty="0" smtClean="0">
              <a:solidFill>
                <a:schemeClr val="tx1"/>
              </a:solidFill>
              <a:latin typeface="+mn-lt"/>
              <a:ea typeface="+mn-ea"/>
              <a:cs typeface="+mn-cs"/>
            </a:endParaRPr>
          </a:p>
          <a:p>
            <a:r>
              <a:rPr lang="en-US" sz="1000" b="0" i="0" u="none" strike="noStrike" kern="1200" baseline="0" dirty="0" smtClean="0">
                <a:solidFill>
                  <a:schemeClr val="tx1"/>
                </a:solidFill>
                <a:latin typeface="+mn-lt"/>
                <a:ea typeface="+mn-ea"/>
                <a:cs typeface="+mn-cs"/>
              </a:rPr>
              <a:t>4.6.2 Where allowed/required, the investigator/institution may/should assign some or all of the investigator's/institution</a:t>
            </a:r>
            <a:r>
              <a:rPr lang="en-US" sz="1000" b="0" i="0" u="none" strike="noStrike" kern="1200" baseline="0" dirty="0" smtClean="0">
                <a:solidFill>
                  <a:schemeClr val="tx1"/>
                </a:solidFill>
                <a:latin typeface="+mn-lt"/>
                <a:ea typeface="MS PGothic" pitchFamily="34" charset="-128"/>
                <a:cs typeface="ＭＳ Ｐゴシック" pitchFamily="-107" charset="-128"/>
              </a:rPr>
              <a:t>'</a:t>
            </a:r>
            <a:r>
              <a:rPr lang="en-US" sz="1000" b="0" i="0" u="none" strike="noStrike" kern="1200" baseline="0" dirty="0" smtClean="0">
                <a:solidFill>
                  <a:schemeClr val="tx1"/>
                </a:solidFill>
                <a:latin typeface="+mn-lt"/>
                <a:ea typeface="+mn-ea"/>
                <a:cs typeface="+mn-cs"/>
              </a:rPr>
              <a:t>s duties for investigational product(s) accountability at the trial site(s) to an appropriate pharmacist or another appropriate individual who is under the supervision of the investigator/institution.</a:t>
            </a:r>
          </a:p>
          <a:p>
            <a:endParaRPr lang="en-US" sz="1000" b="0" i="0" u="none" strike="noStrike" kern="1200" baseline="0" dirty="0" smtClean="0">
              <a:solidFill>
                <a:schemeClr val="tx1"/>
              </a:solidFill>
              <a:latin typeface="+mn-lt"/>
              <a:ea typeface="+mn-ea"/>
              <a:cs typeface="+mn-cs"/>
            </a:endParaRPr>
          </a:p>
          <a:p>
            <a:pPr algn="l"/>
            <a:r>
              <a:rPr lang="en-US" sz="1000" b="0" i="0" u="none" strike="noStrike" kern="1200" baseline="0" dirty="0" smtClean="0">
                <a:solidFill>
                  <a:schemeClr val="tx1"/>
                </a:solidFill>
                <a:latin typeface="+mn-lt"/>
                <a:ea typeface="+mn-ea"/>
                <a:cs typeface="+mn-cs"/>
              </a:rPr>
              <a:t>4.6.3 The investigator/institution and/or a pharmacist or other appropriate individual, who is designated by the investigator/institution, should </a:t>
            </a:r>
            <a:r>
              <a:rPr lang="en-US" sz="1000" b="1" i="0" u="sng" strike="noStrike" kern="1200" baseline="0" dirty="0" smtClean="0">
                <a:solidFill>
                  <a:schemeClr val="tx1"/>
                </a:solidFill>
                <a:latin typeface="+mn-lt"/>
                <a:ea typeface="+mn-ea"/>
                <a:cs typeface="+mn-cs"/>
              </a:rPr>
              <a:t>maintain records of the product's delivery to the trial site, the inventory at the site, the use by each subject, and the return to the sponsor or alternative disposition of unused product(s).</a:t>
            </a:r>
            <a:r>
              <a:rPr lang="en-US" sz="1000" b="1" i="0" u="none" strike="noStrike" kern="1200" baseline="0" dirty="0" smtClean="0">
                <a:solidFill>
                  <a:schemeClr val="tx1"/>
                </a:solidFill>
                <a:latin typeface="+mn-lt"/>
                <a:ea typeface="+mn-ea"/>
                <a:cs typeface="+mn-cs"/>
              </a:rPr>
              <a:t> </a:t>
            </a:r>
            <a:r>
              <a:rPr lang="en-US" sz="1000" b="0" i="0" u="none" strike="noStrike" kern="1200" baseline="0" dirty="0" smtClean="0">
                <a:solidFill>
                  <a:schemeClr val="tx1"/>
                </a:solidFill>
                <a:latin typeface="+mn-lt"/>
                <a:ea typeface="+mn-ea"/>
                <a:cs typeface="+mn-cs"/>
              </a:rPr>
              <a:t>These records should include dates, quantities, batch/serial numbers, expiration dates (if applicable), and the unique code numbers assigned to the investigational product(s) and trial subjects. Investigators should maintain records that document adequately that the subjects were provided the doses specified by the protocol and reconcile all investigational product(s) received from the sponsor.</a:t>
            </a:r>
          </a:p>
          <a:p>
            <a:endParaRPr lang="en-US" sz="1000" b="0" i="0" u="none" strike="noStrike" kern="1200" baseline="0" dirty="0" smtClean="0">
              <a:solidFill>
                <a:schemeClr val="tx1"/>
              </a:solidFill>
              <a:latin typeface="+mn-lt"/>
              <a:ea typeface="+mn-ea"/>
              <a:cs typeface="+mn-cs"/>
            </a:endParaRPr>
          </a:p>
          <a:p>
            <a:r>
              <a:rPr lang="en-US" sz="1000" b="0" i="0" u="none" strike="noStrike" kern="1200" baseline="0" dirty="0" smtClean="0">
                <a:solidFill>
                  <a:schemeClr val="tx1"/>
                </a:solidFill>
                <a:latin typeface="+mn-lt"/>
                <a:ea typeface="+mn-ea"/>
                <a:cs typeface="+mn-cs"/>
              </a:rPr>
              <a:t>4.6.4 The investigational product(s) should be stored as specified by the sponsor (see sections 5.13.2 and 5.14.3) and in accordance with applicable regulatory requirement(s).</a:t>
            </a:r>
          </a:p>
          <a:p>
            <a:endParaRPr lang="en-US" sz="1000" b="0" i="0" u="none" strike="noStrike" kern="1200" baseline="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000" b="0" i="0" u="none" strike="noStrike" kern="1200" baseline="0" dirty="0" smtClean="0">
                <a:solidFill>
                  <a:schemeClr val="tx1"/>
                </a:solidFill>
                <a:latin typeface="+mn-lt"/>
                <a:ea typeface="+mn-ea"/>
                <a:cs typeface="+mn-cs"/>
              </a:rPr>
              <a:t>4.6.5 The investigator should ensure that the investigational product(s) are used only in accordance with the approved protocol.</a:t>
            </a:r>
          </a:p>
          <a:p>
            <a:endParaRPr lang="en-US" sz="1000" b="0" i="0" u="none" strike="noStrike" kern="1200" baseline="0" dirty="0" smtClean="0">
              <a:solidFill>
                <a:schemeClr val="tx1"/>
              </a:solidFill>
              <a:latin typeface="+mn-lt"/>
              <a:ea typeface="+mn-ea"/>
              <a:cs typeface="+mn-cs"/>
            </a:endParaRPr>
          </a:p>
          <a:p>
            <a:endParaRPr lang="en-US" sz="1000" b="0" i="0" u="none" strike="noStrike" kern="1200" baseline="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B43DA468-D667-4477-A643-ADA3F7E0579F}" type="slidenum">
              <a:rPr lang="en-US" smtClean="0"/>
              <a:pPr/>
              <a:t>17</a:t>
            </a:fld>
            <a:endParaRPr lang="en-US" dirty="0"/>
          </a:p>
        </p:txBody>
      </p:sp>
    </p:spTree>
    <p:extLst>
      <p:ext uri="{BB962C8B-B14F-4D97-AF65-F5344CB8AC3E}">
        <p14:creationId xmlns:p14="http://schemas.microsoft.com/office/powerpoint/2010/main" val="228068199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4.6.6 The investigator, or a person designated by the investigator/institution, should </a:t>
            </a:r>
            <a:r>
              <a:rPr lang="en-US" sz="1200" b="1" i="0" u="sng" strike="noStrike" kern="1200" baseline="0" dirty="0" smtClean="0">
                <a:solidFill>
                  <a:schemeClr val="tx1"/>
                </a:solidFill>
                <a:latin typeface="+mn-lt"/>
                <a:ea typeface="+mn-ea"/>
                <a:cs typeface="+mn-cs"/>
              </a:rPr>
              <a:t>explain the correct use of the investigational product(s) to each subject and should check, at intervals appropriate for the trial, that each subject is following the instructions properly.</a:t>
            </a:r>
          </a:p>
          <a:p>
            <a:endParaRPr lang="en-US" sz="1200" b="1" u="sng" dirty="0" smtClean="0"/>
          </a:p>
          <a:p>
            <a:r>
              <a:rPr lang="en-US" sz="1200" b="0" i="0" u="none" strike="noStrike" kern="1200" baseline="0" dirty="0" smtClean="0">
                <a:solidFill>
                  <a:schemeClr val="tx1"/>
                </a:solidFill>
                <a:latin typeface="+mn-lt"/>
                <a:ea typeface="+mn-ea"/>
                <a:cs typeface="+mn-cs"/>
              </a:rPr>
              <a:t>4.7  The investigator should follow the trial's randomization procedures, if any, and should ensure that the code is broken only in accordance with the protocol. If the trial is blinded, the investigator should promptly document and explain to the sponsor any premature unblinding (e.g., </a:t>
            </a:r>
            <a:r>
              <a:rPr lang="en-US" sz="1200" b="1" i="0" u="sng" strike="noStrike" kern="1200" baseline="0" dirty="0" smtClean="0">
                <a:solidFill>
                  <a:schemeClr val="tx1"/>
                </a:solidFill>
                <a:latin typeface="+mn-lt"/>
                <a:ea typeface="+mn-ea"/>
                <a:cs typeface="+mn-cs"/>
              </a:rPr>
              <a:t>accidental unblinding, unblinding due to a serious adverse event</a:t>
            </a:r>
            <a:r>
              <a:rPr lang="en-US" sz="1200" b="0" i="0" u="none" strike="noStrike" kern="1200" baseline="0" dirty="0" smtClean="0">
                <a:solidFill>
                  <a:schemeClr val="tx1"/>
                </a:solidFill>
                <a:latin typeface="+mn-lt"/>
                <a:ea typeface="+mn-ea"/>
                <a:cs typeface="+mn-cs"/>
              </a:rPr>
              <a:t>) of the investigational product(s).</a:t>
            </a:r>
            <a:endParaRPr lang="en-US" dirty="0"/>
          </a:p>
        </p:txBody>
      </p:sp>
      <p:sp>
        <p:nvSpPr>
          <p:cNvPr id="4" name="Slide Number Placeholder 3"/>
          <p:cNvSpPr>
            <a:spLocks noGrp="1"/>
          </p:cNvSpPr>
          <p:nvPr>
            <p:ph type="sldNum" sz="quarter" idx="10"/>
          </p:nvPr>
        </p:nvSpPr>
        <p:spPr/>
        <p:txBody>
          <a:bodyPr/>
          <a:lstStyle/>
          <a:p>
            <a:fld id="{B43DA468-D667-4477-A643-ADA3F7E0579F}" type="slidenum">
              <a:rPr lang="en-US" smtClean="0"/>
              <a:pPr/>
              <a:t>18</a:t>
            </a:fld>
            <a:endParaRPr lang="en-US" dirty="0"/>
          </a:p>
        </p:txBody>
      </p:sp>
    </p:spTree>
    <p:extLst>
      <p:ext uri="{BB962C8B-B14F-4D97-AF65-F5344CB8AC3E}">
        <p14:creationId xmlns:p14="http://schemas.microsoft.com/office/powerpoint/2010/main" val="228068199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b="0" i="0" u="none" strike="noStrike" kern="1200" baseline="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B43DA468-D667-4477-A643-ADA3F7E0579F}" type="slidenum">
              <a:rPr lang="en-US" smtClean="0"/>
              <a:pPr/>
              <a:t>19</a:t>
            </a:fld>
            <a:endParaRPr lang="en-US" dirty="0"/>
          </a:p>
        </p:txBody>
      </p:sp>
    </p:spTree>
    <p:extLst>
      <p:ext uri="{BB962C8B-B14F-4D97-AF65-F5344CB8AC3E}">
        <p14:creationId xmlns:p14="http://schemas.microsoft.com/office/powerpoint/2010/main" val="228068199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4.8.1 In obtaining and documenting informed consent, the investigator should comply with the applicable regulatory requirement(s), and should adhere to GCP and to the ethical principles that have their origin in the Declaration of Helsinki. Prior to the beginning of the trial, the investigator should have the IRB/IEC's written approval/favorable opinion of the written informed consent form and any other written information to be provided to subjects.</a:t>
            </a: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4.8.2 The written informed consent form and </a:t>
            </a:r>
            <a:r>
              <a:rPr lang="en-US" sz="1200" b="1" i="0" u="sng" strike="noStrike" kern="1200" baseline="0" dirty="0" smtClean="0">
                <a:solidFill>
                  <a:schemeClr val="tx1"/>
                </a:solidFill>
                <a:latin typeface="+mn-lt"/>
                <a:ea typeface="+mn-ea"/>
                <a:cs typeface="+mn-cs"/>
              </a:rPr>
              <a:t>any other written information </a:t>
            </a:r>
            <a:r>
              <a:rPr lang="en-US" sz="1200" b="0" i="0" u="none" strike="noStrike" kern="1200" baseline="0" dirty="0" smtClean="0">
                <a:solidFill>
                  <a:schemeClr val="tx1"/>
                </a:solidFill>
                <a:latin typeface="+mn-lt"/>
                <a:ea typeface="+mn-ea"/>
                <a:cs typeface="+mn-cs"/>
              </a:rPr>
              <a:t>to be provided to subjects should be revised whenever important new information becomes available </a:t>
            </a:r>
            <a:r>
              <a:rPr lang="en-US" sz="1200" b="1" i="0" u="sng" strike="noStrike" kern="1200" baseline="0" dirty="0" smtClean="0">
                <a:solidFill>
                  <a:schemeClr val="tx1"/>
                </a:solidFill>
                <a:latin typeface="+mn-lt"/>
                <a:ea typeface="+mn-ea"/>
                <a:cs typeface="+mn-cs"/>
              </a:rPr>
              <a:t>that may be relevant to the subject’s consent</a:t>
            </a:r>
            <a:r>
              <a:rPr lang="en-US" sz="1200" b="0" i="0" u="none" strike="noStrike" kern="1200" baseline="0" dirty="0" smtClean="0">
                <a:solidFill>
                  <a:schemeClr val="tx1"/>
                </a:solidFill>
                <a:latin typeface="+mn-lt"/>
                <a:ea typeface="+mn-ea"/>
                <a:cs typeface="+mn-cs"/>
              </a:rPr>
              <a:t>. Any revised written informed consent form, and written information should receive the IRB/IEC's approval/favorable opinion in advance of use. The subject or the subject’s legally acceptable representative should be informed </a:t>
            </a:r>
            <a:r>
              <a:rPr lang="en-US" sz="1200" b="1" i="0" u="sng" strike="noStrike" kern="1200" baseline="0" dirty="0" smtClean="0">
                <a:solidFill>
                  <a:schemeClr val="tx1"/>
                </a:solidFill>
                <a:latin typeface="+mn-lt"/>
                <a:ea typeface="+mn-ea"/>
                <a:cs typeface="+mn-cs"/>
              </a:rPr>
              <a:t>in a timely manner</a:t>
            </a:r>
            <a:r>
              <a:rPr lang="en-US" sz="1200" b="1" i="0" u="none" strike="noStrike" kern="1200" baseline="0" dirty="0" smtClean="0">
                <a:solidFill>
                  <a:schemeClr val="tx1"/>
                </a:solidFill>
                <a:latin typeface="+mn-lt"/>
                <a:ea typeface="+mn-ea"/>
                <a:cs typeface="+mn-cs"/>
              </a:rPr>
              <a:t> </a:t>
            </a:r>
            <a:r>
              <a:rPr lang="en-US" sz="1200" b="0" i="0" u="none" strike="noStrike" kern="1200" baseline="0" dirty="0" smtClean="0">
                <a:solidFill>
                  <a:schemeClr val="tx1"/>
                </a:solidFill>
                <a:latin typeface="+mn-lt"/>
                <a:ea typeface="+mn-ea"/>
                <a:cs typeface="+mn-cs"/>
              </a:rPr>
              <a:t>if new information becomes available that may be relevant to the subject’s willingness to continue participation in the trial. </a:t>
            </a:r>
            <a:r>
              <a:rPr lang="en-US" sz="1200" b="1" i="0" u="sng" strike="noStrike" kern="1200" baseline="0" dirty="0" smtClean="0">
                <a:solidFill>
                  <a:schemeClr val="tx1"/>
                </a:solidFill>
                <a:latin typeface="+mn-lt"/>
                <a:ea typeface="+mn-ea"/>
                <a:cs typeface="+mn-cs"/>
              </a:rPr>
              <a:t>The communication of this information should be documented</a:t>
            </a:r>
            <a:r>
              <a:rPr lang="en-US" sz="1200" b="0" i="0" u="none" strike="noStrike" kern="1200" baseline="0" dirty="0" smtClean="0">
                <a:solidFill>
                  <a:schemeClr val="tx1"/>
                </a:solidFill>
                <a:latin typeface="+mn-lt"/>
                <a:ea typeface="+mn-ea"/>
                <a:cs typeface="+mn-cs"/>
              </a:rPr>
              <a:t>.</a:t>
            </a: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4.8.3 Neither the investigator, nor the trial staff, should coerce or unduly influence a subject </a:t>
            </a:r>
            <a:r>
              <a:rPr lang="en-US" sz="1200" b="1" i="0" u="sng" strike="noStrike" kern="1200" baseline="0" dirty="0" smtClean="0">
                <a:solidFill>
                  <a:schemeClr val="tx1"/>
                </a:solidFill>
                <a:latin typeface="+mn-lt"/>
                <a:ea typeface="+mn-ea"/>
                <a:cs typeface="+mn-cs"/>
              </a:rPr>
              <a:t>to participate or to continue to participate in a trial.</a:t>
            </a: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4.8.4 None of the oral and written information concerning the trial, including the written informed consent form, should contain any language that causes the subject or the subject's legally acceptable representative to waive or to appear to waive any legal rights, or that releases or appears to release the investigator, the institution, the sponsor, or their agents from liability for negligence.</a:t>
            </a:r>
          </a:p>
          <a:p>
            <a:endParaRPr lang="en-US" sz="1200" b="0" i="0" u="none" strike="noStrike" kern="1200" baseline="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B43DA468-D667-4477-A643-ADA3F7E0579F}" type="slidenum">
              <a:rPr lang="en-US" smtClean="0"/>
              <a:pPr/>
              <a:t>20</a:t>
            </a:fld>
            <a:endParaRPr lang="en-US" dirty="0"/>
          </a:p>
        </p:txBody>
      </p:sp>
    </p:spTree>
    <p:extLst>
      <p:ext uri="{BB962C8B-B14F-4D97-AF65-F5344CB8AC3E}">
        <p14:creationId xmlns:p14="http://schemas.microsoft.com/office/powerpoint/2010/main" val="228068199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4.8.5 The investigator, or a person designated by the investigator, should fully inform the subject or, if the subject is unable to provide informed consent, the subject's legally acceptable representative, of all pertinent aspects of the trial including the written information given approval/favorable opinion by the IRB/IEC.</a:t>
            </a: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4.8.6 The language used in the oral and written information about the trial, including the written informed consent form, should be as nontechnical as practical and </a:t>
            </a:r>
            <a:r>
              <a:rPr lang="en-US" sz="1200" b="1" i="0" u="none" strike="noStrike" kern="1200" baseline="0" dirty="0" smtClean="0">
                <a:solidFill>
                  <a:schemeClr val="tx1"/>
                </a:solidFill>
                <a:latin typeface="+mn-lt"/>
                <a:ea typeface="+mn-ea"/>
                <a:cs typeface="+mn-cs"/>
              </a:rPr>
              <a:t>should be understandable to the subject</a:t>
            </a:r>
            <a:r>
              <a:rPr lang="en-US" sz="1200" b="0" i="0" u="none" strike="noStrike" kern="1200" baseline="0" dirty="0" smtClean="0">
                <a:solidFill>
                  <a:schemeClr val="tx1"/>
                </a:solidFill>
                <a:latin typeface="+mn-lt"/>
                <a:ea typeface="+mn-ea"/>
                <a:cs typeface="+mn-cs"/>
              </a:rPr>
              <a:t> or the </a:t>
            </a:r>
            <a:r>
              <a:rPr lang="en-US" dirty="0" smtClean="0"/>
              <a:t>subject's legally acceptable representative.</a:t>
            </a:r>
            <a:endParaRPr lang="en-US" sz="1200" b="0" i="0" u="none" strike="noStrike" kern="1200" baseline="0" dirty="0" smtClean="0">
              <a:solidFill>
                <a:schemeClr val="tx1"/>
              </a:solidFill>
              <a:latin typeface="+mn-lt"/>
              <a:ea typeface="+mn-ea"/>
              <a:cs typeface="+mn-cs"/>
            </a:endParaRP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4.8.7 Before informed consent may be obtained, the investigator, or a person designated by the investigator, should provide the subject or the subject's legally acceptable representative ample time and opportunity to inquire about details of the trial and to decide whether or not to participate in the trial. All questions about the trial should be answered to the satisfaction of the subject or the subject's legally acceptable representative.</a:t>
            </a: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4.8.8 Prior to a subject’s participation in the trial, the written informed consent form should be signed and personally </a:t>
            </a:r>
            <a:r>
              <a:rPr lang="en-US" sz="1200" b="1" i="0" u="sng" strike="noStrike" kern="1200" baseline="0" dirty="0" smtClean="0">
                <a:solidFill>
                  <a:schemeClr val="tx1"/>
                </a:solidFill>
                <a:latin typeface="+mn-lt"/>
                <a:ea typeface="+mn-ea"/>
                <a:cs typeface="+mn-cs"/>
              </a:rPr>
              <a:t>dated by the subject</a:t>
            </a:r>
            <a:r>
              <a:rPr lang="en-US" sz="1200" b="0" i="0" u="none" strike="noStrike" kern="1200" baseline="0" dirty="0" smtClean="0">
                <a:solidFill>
                  <a:schemeClr val="tx1"/>
                </a:solidFill>
                <a:latin typeface="+mn-lt"/>
                <a:ea typeface="+mn-ea"/>
                <a:cs typeface="+mn-cs"/>
              </a:rPr>
              <a:t> or by the subject's legally acceptable representative, and by the </a:t>
            </a:r>
            <a:r>
              <a:rPr lang="en-US" sz="1200" b="1" i="0" u="sng" strike="noStrike" kern="1200" baseline="0" dirty="0" smtClean="0">
                <a:solidFill>
                  <a:schemeClr val="tx1"/>
                </a:solidFill>
                <a:latin typeface="+mn-lt"/>
                <a:ea typeface="+mn-ea"/>
                <a:cs typeface="+mn-cs"/>
              </a:rPr>
              <a:t>person who conducted the informed consent discussion</a:t>
            </a:r>
            <a:r>
              <a:rPr lang="en-US" sz="1200" b="0" i="0" u="none" strike="noStrike" kern="1200" baseline="0" dirty="0" smtClean="0">
                <a:solidFill>
                  <a:schemeClr val="tx1"/>
                </a:solidFill>
                <a:latin typeface="+mn-lt"/>
                <a:ea typeface="+mn-ea"/>
                <a:cs typeface="+mn-cs"/>
              </a:rPr>
              <a:t>.</a:t>
            </a:r>
            <a:endParaRPr lang="en-US" dirty="0"/>
          </a:p>
        </p:txBody>
      </p:sp>
      <p:sp>
        <p:nvSpPr>
          <p:cNvPr id="4" name="Slide Number Placeholder 3"/>
          <p:cNvSpPr>
            <a:spLocks noGrp="1"/>
          </p:cNvSpPr>
          <p:nvPr>
            <p:ph type="sldNum" sz="quarter" idx="10"/>
          </p:nvPr>
        </p:nvSpPr>
        <p:spPr/>
        <p:txBody>
          <a:bodyPr/>
          <a:lstStyle/>
          <a:p>
            <a:fld id="{B43DA468-D667-4477-A643-ADA3F7E0579F}" type="slidenum">
              <a:rPr lang="en-US" smtClean="0"/>
              <a:pPr/>
              <a:t>21</a:t>
            </a:fld>
            <a:endParaRPr lang="en-US" dirty="0"/>
          </a:p>
        </p:txBody>
      </p:sp>
    </p:spTree>
    <p:extLst>
      <p:ext uri="{BB962C8B-B14F-4D97-AF65-F5344CB8AC3E}">
        <p14:creationId xmlns:p14="http://schemas.microsoft.com/office/powerpoint/2010/main" val="228068199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4.8.9 If a subject is unable to read or if a legally acceptable representative is unable to read, an impartial witness should be present during the entire informed consent discussion. After the written informed consent form and any other written information to be provided to subjects is read and explained to the subject or the subject’s legally acceptable representative, and after the subject or the subject’s legally acceptable representative has orally consented to the subject’s participation in the trial, and, if capable of doing so, has signed and personally dated the informed consent form, </a:t>
            </a:r>
            <a:r>
              <a:rPr lang="en-US" sz="1200" b="1" i="0" u="sng" strike="noStrike" kern="1200" baseline="0" dirty="0" smtClean="0">
                <a:solidFill>
                  <a:schemeClr val="tx1"/>
                </a:solidFill>
                <a:latin typeface="+mn-lt"/>
                <a:ea typeface="+mn-ea"/>
                <a:cs typeface="+mn-cs"/>
              </a:rPr>
              <a:t>the witness should sign and personally date the consent form.</a:t>
            </a:r>
            <a:r>
              <a:rPr lang="en-US" sz="1200" b="0" i="0" u="none" strike="noStrike" kern="1200" baseline="0" dirty="0" smtClean="0">
                <a:solidFill>
                  <a:schemeClr val="tx1"/>
                </a:solidFill>
                <a:latin typeface="+mn-lt"/>
                <a:ea typeface="+mn-ea"/>
                <a:cs typeface="+mn-cs"/>
              </a:rPr>
              <a:t> By signing the consent form, the witness attests that the information in the consent form and any other written information was accurately explained to, and apparently understood by, the subject or the subject's legally acceptable representative, and that informed consent was freely given by the subject or the subject’s legally acceptable representative.</a:t>
            </a:r>
          </a:p>
          <a:p>
            <a:endParaRPr lang="en-US" sz="1200" dirty="0" smtClean="0"/>
          </a:p>
          <a:p>
            <a:r>
              <a:rPr lang="en-US" sz="1200" dirty="0" smtClean="0"/>
              <a:t>4.8.11 Prior to participation in the trial, the subject or the subject's legally</a:t>
            </a:r>
            <a:r>
              <a:rPr lang="en-US" sz="1200" baseline="0" dirty="0" smtClean="0"/>
              <a:t> </a:t>
            </a:r>
            <a:r>
              <a:rPr lang="en-US" sz="1200" dirty="0" smtClean="0"/>
              <a:t>acceptable representative should receive a copy of the signed and dated written</a:t>
            </a:r>
            <a:r>
              <a:rPr lang="en-US" sz="1200" baseline="0" dirty="0" smtClean="0"/>
              <a:t> </a:t>
            </a:r>
            <a:r>
              <a:rPr lang="en-US" sz="1200" dirty="0" smtClean="0"/>
              <a:t>informed consent form and any other written information provided to the subjects.</a:t>
            </a:r>
            <a:r>
              <a:rPr lang="en-US" sz="1200" baseline="0" dirty="0" smtClean="0"/>
              <a:t> </a:t>
            </a:r>
            <a:r>
              <a:rPr lang="en-US" sz="1200" dirty="0" smtClean="0"/>
              <a:t>During a subject’s</a:t>
            </a:r>
            <a:r>
              <a:rPr lang="en-US" sz="1200" baseline="0" dirty="0" smtClean="0"/>
              <a:t> </a:t>
            </a:r>
            <a:r>
              <a:rPr lang="en-US" sz="1200" dirty="0" smtClean="0"/>
              <a:t>participation in the trial, the subject or the subject’s legally</a:t>
            </a:r>
            <a:r>
              <a:rPr lang="en-US" sz="1200" baseline="0" dirty="0" smtClean="0"/>
              <a:t> </a:t>
            </a:r>
            <a:r>
              <a:rPr lang="en-US" sz="1200" dirty="0" smtClean="0"/>
              <a:t>acceptable representative should receive a copy of the signed and dated consent</a:t>
            </a:r>
            <a:r>
              <a:rPr lang="en-US" sz="1200" baseline="0" dirty="0" smtClean="0"/>
              <a:t> </a:t>
            </a:r>
            <a:r>
              <a:rPr lang="en-US" sz="1200" dirty="0" smtClean="0"/>
              <a:t>form updates and a copy of any amendments to the written information provided</a:t>
            </a:r>
            <a:r>
              <a:rPr lang="en-US" sz="1200" baseline="0" dirty="0" smtClean="0"/>
              <a:t> </a:t>
            </a:r>
            <a:r>
              <a:rPr lang="en-US" sz="1200" dirty="0" smtClean="0"/>
              <a:t>to subjects.</a:t>
            </a:r>
          </a:p>
        </p:txBody>
      </p:sp>
      <p:sp>
        <p:nvSpPr>
          <p:cNvPr id="4" name="Slide Number Placeholder 3"/>
          <p:cNvSpPr>
            <a:spLocks noGrp="1"/>
          </p:cNvSpPr>
          <p:nvPr>
            <p:ph type="sldNum" sz="quarter" idx="10"/>
          </p:nvPr>
        </p:nvSpPr>
        <p:spPr/>
        <p:txBody>
          <a:bodyPr/>
          <a:lstStyle/>
          <a:p>
            <a:fld id="{B43DA468-D667-4477-A643-ADA3F7E0579F}" type="slidenum">
              <a:rPr lang="en-US" smtClean="0"/>
              <a:pPr/>
              <a:t>22</a:t>
            </a:fld>
            <a:endParaRPr lang="en-US" dirty="0"/>
          </a:p>
        </p:txBody>
      </p:sp>
    </p:spTree>
    <p:extLst>
      <p:ext uri="{BB962C8B-B14F-4D97-AF65-F5344CB8AC3E}">
        <p14:creationId xmlns:p14="http://schemas.microsoft.com/office/powerpoint/2010/main" val="228068199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533400" y="4415790"/>
            <a:ext cx="5943600" cy="4183380"/>
          </a:xfrm>
        </p:spPr>
        <p:txBody>
          <a:bodyPr/>
          <a:lstStyle/>
          <a:p>
            <a:r>
              <a:rPr lang="en-US" sz="900" b="0" i="0" u="none" strike="noStrike" kern="1200" baseline="0" dirty="0" smtClean="0">
                <a:solidFill>
                  <a:schemeClr val="tx1"/>
                </a:solidFill>
                <a:latin typeface="+mn-lt"/>
                <a:ea typeface="+mn-ea"/>
                <a:cs typeface="+mn-cs"/>
              </a:rPr>
              <a:t>4.8.10 Both the informed consent discussion and the written informed consent form and any other written information to be provided to subjects should include explanations of the following:</a:t>
            </a:r>
          </a:p>
          <a:p>
            <a:r>
              <a:rPr lang="en-US" sz="900" b="0" i="0" u="none" strike="noStrike" kern="1200" baseline="0" dirty="0" smtClean="0">
                <a:solidFill>
                  <a:schemeClr val="tx1"/>
                </a:solidFill>
                <a:latin typeface="+mn-lt"/>
                <a:ea typeface="+mn-ea"/>
                <a:cs typeface="+mn-cs"/>
              </a:rPr>
              <a:t>(a) That the trial involves research.</a:t>
            </a:r>
          </a:p>
          <a:p>
            <a:r>
              <a:rPr lang="en-US" sz="900" b="0" i="0" u="none" strike="noStrike" kern="1200" baseline="0" dirty="0" smtClean="0">
                <a:solidFill>
                  <a:schemeClr val="tx1"/>
                </a:solidFill>
                <a:latin typeface="+mn-lt"/>
                <a:ea typeface="+mn-ea"/>
                <a:cs typeface="+mn-cs"/>
              </a:rPr>
              <a:t>(b) The purpose of the trial.</a:t>
            </a:r>
          </a:p>
          <a:p>
            <a:r>
              <a:rPr lang="en-US" sz="900" b="0" i="0" u="none" strike="noStrike" kern="1200" baseline="0" dirty="0" smtClean="0">
                <a:solidFill>
                  <a:schemeClr val="tx1"/>
                </a:solidFill>
                <a:latin typeface="+mn-lt"/>
                <a:ea typeface="+mn-ea"/>
                <a:cs typeface="+mn-cs"/>
              </a:rPr>
              <a:t>(c) The trial treatment(s) and the probability for random assignment to each treatment.</a:t>
            </a:r>
          </a:p>
          <a:p>
            <a:r>
              <a:rPr lang="en-US" sz="900" b="0" i="0" u="none" strike="noStrike" kern="1200" baseline="0" dirty="0" smtClean="0">
                <a:solidFill>
                  <a:schemeClr val="tx1"/>
                </a:solidFill>
                <a:latin typeface="+mn-lt"/>
                <a:ea typeface="+mn-ea"/>
                <a:cs typeface="+mn-cs"/>
              </a:rPr>
              <a:t>(d) The trial procedures to be followed, including all invasive procedures.</a:t>
            </a:r>
          </a:p>
          <a:p>
            <a:r>
              <a:rPr lang="en-US" sz="900" b="0" i="0" u="none" strike="noStrike" kern="1200" baseline="0" dirty="0" smtClean="0">
                <a:solidFill>
                  <a:schemeClr val="tx1"/>
                </a:solidFill>
                <a:latin typeface="+mn-lt"/>
                <a:ea typeface="+mn-ea"/>
                <a:cs typeface="+mn-cs"/>
              </a:rPr>
              <a:t>(e) The subject's responsibilities.</a:t>
            </a:r>
          </a:p>
          <a:p>
            <a:r>
              <a:rPr lang="en-US" sz="900" b="0" i="0" u="none" strike="noStrike" kern="1200" baseline="0" dirty="0" smtClean="0">
                <a:solidFill>
                  <a:schemeClr val="tx1"/>
                </a:solidFill>
                <a:latin typeface="+mn-lt"/>
                <a:ea typeface="+mn-ea"/>
                <a:cs typeface="+mn-cs"/>
              </a:rPr>
              <a:t>(f) Those aspects of the trial that are experimental.</a:t>
            </a:r>
          </a:p>
          <a:p>
            <a:r>
              <a:rPr lang="en-US" sz="900" dirty="0" smtClean="0"/>
              <a:t>(g) The reasonably foreseeable risks or inconveniences to the subject and,</a:t>
            </a:r>
            <a:r>
              <a:rPr lang="en-US" sz="900" baseline="0" dirty="0" smtClean="0"/>
              <a:t> </a:t>
            </a:r>
            <a:r>
              <a:rPr lang="en-US" sz="900" dirty="0" smtClean="0"/>
              <a:t>when applicable, to an embryo, fetus, or nursing infant.</a:t>
            </a:r>
          </a:p>
          <a:p>
            <a:r>
              <a:rPr lang="en-US" sz="900" dirty="0" smtClean="0"/>
              <a:t>(h) The reasonably expected benefits. When there is no intended clinical</a:t>
            </a:r>
            <a:r>
              <a:rPr lang="en-US" sz="900" baseline="0" dirty="0" smtClean="0"/>
              <a:t> </a:t>
            </a:r>
            <a:r>
              <a:rPr lang="en-US" sz="900" dirty="0" smtClean="0"/>
              <a:t>benefit to the subject, the subject should be made aware of</a:t>
            </a:r>
            <a:r>
              <a:rPr lang="en-US" sz="900" baseline="0" dirty="0" smtClean="0"/>
              <a:t> </a:t>
            </a:r>
            <a:r>
              <a:rPr lang="en-US" sz="900" dirty="0" smtClean="0"/>
              <a:t>this.</a:t>
            </a:r>
          </a:p>
          <a:p>
            <a:r>
              <a:rPr lang="en-US" sz="900" dirty="0" smtClean="0"/>
              <a:t>(i) The alternative procedure(s) or course(s) of treatment that may be</a:t>
            </a:r>
            <a:r>
              <a:rPr lang="en-US" sz="900" baseline="0" dirty="0" smtClean="0"/>
              <a:t> </a:t>
            </a:r>
            <a:r>
              <a:rPr lang="en-US" sz="900" dirty="0" smtClean="0"/>
              <a:t>available to the subject, and their important potential benefits and risks.</a:t>
            </a:r>
          </a:p>
          <a:p>
            <a:r>
              <a:rPr lang="en-US" sz="900" dirty="0" smtClean="0"/>
              <a:t>(j) The compensation and/or treatment available to the subject in the event</a:t>
            </a:r>
            <a:r>
              <a:rPr lang="en-US" sz="900" baseline="0" dirty="0" smtClean="0"/>
              <a:t> </a:t>
            </a:r>
            <a:r>
              <a:rPr lang="en-US" sz="900" dirty="0" smtClean="0"/>
              <a:t>of trial-related injury.</a:t>
            </a:r>
          </a:p>
          <a:p>
            <a:r>
              <a:rPr lang="en-US" sz="900" dirty="0" smtClean="0"/>
              <a:t>(k) The anticipated prorated payment, if any, to the subject for</a:t>
            </a:r>
            <a:r>
              <a:rPr lang="en-US" sz="900" baseline="0" dirty="0" smtClean="0"/>
              <a:t> </a:t>
            </a:r>
            <a:r>
              <a:rPr lang="en-US" sz="900" dirty="0" smtClean="0"/>
              <a:t>participating in the trial.</a:t>
            </a:r>
          </a:p>
          <a:p>
            <a:r>
              <a:rPr lang="en-US" sz="900" dirty="0" smtClean="0"/>
              <a:t>(l) The anticipated expenses, if any, to the subject for participating in the</a:t>
            </a:r>
            <a:r>
              <a:rPr lang="en-US" sz="900" baseline="0" dirty="0" smtClean="0"/>
              <a:t> </a:t>
            </a:r>
            <a:r>
              <a:rPr lang="en-US" sz="900" dirty="0" smtClean="0"/>
              <a:t>trial.</a:t>
            </a:r>
          </a:p>
          <a:p>
            <a:r>
              <a:rPr lang="en-US" sz="900" dirty="0" smtClean="0"/>
              <a:t>(m) That the subject's participation in the trial is voluntary and that the</a:t>
            </a:r>
            <a:r>
              <a:rPr lang="en-US" sz="900" baseline="0" dirty="0" smtClean="0"/>
              <a:t> </a:t>
            </a:r>
            <a:r>
              <a:rPr lang="en-US" sz="900" dirty="0" smtClean="0"/>
              <a:t>subject may refuse to participate or withdraw from the trial, at any time,</a:t>
            </a:r>
            <a:r>
              <a:rPr lang="en-US" sz="900" baseline="0" dirty="0" smtClean="0"/>
              <a:t> </a:t>
            </a:r>
            <a:r>
              <a:rPr lang="en-US" sz="900" dirty="0" smtClean="0"/>
              <a:t>without penalty or loss of benefits to which the subject is otherwise</a:t>
            </a:r>
            <a:r>
              <a:rPr lang="en-US" sz="900" baseline="0" dirty="0" smtClean="0"/>
              <a:t> </a:t>
            </a:r>
            <a:r>
              <a:rPr lang="en-US" sz="900" dirty="0" smtClean="0"/>
              <a:t>entitled.</a:t>
            </a:r>
          </a:p>
          <a:p>
            <a:r>
              <a:rPr lang="en-US" sz="900" dirty="0" smtClean="0"/>
              <a:t>(n) That the monitor(s), the auditor(s), the IRB/IEC, and the regulatory</a:t>
            </a:r>
            <a:r>
              <a:rPr lang="en-US" sz="900" baseline="0" dirty="0" smtClean="0"/>
              <a:t> </a:t>
            </a:r>
            <a:r>
              <a:rPr lang="en-US" sz="900" dirty="0" smtClean="0"/>
              <a:t>authority(ies) will be granted direct access to the subject's original medical</a:t>
            </a:r>
            <a:r>
              <a:rPr lang="en-US" sz="900" baseline="0" dirty="0" smtClean="0"/>
              <a:t> </a:t>
            </a:r>
            <a:r>
              <a:rPr lang="en-US" sz="900" dirty="0" smtClean="0"/>
              <a:t>records for verification of clinical trial procedures and/or data, without</a:t>
            </a:r>
            <a:r>
              <a:rPr lang="en-US" sz="900" baseline="0" dirty="0" smtClean="0"/>
              <a:t> </a:t>
            </a:r>
            <a:r>
              <a:rPr lang="en-US" sz="900" dirty="0" smtClean="0"/>
              <a:t>violating the confidentiality of the subject, to the extent permitted by the</a:t>
            </a:r>
            <a:r>
              <a:rPr lang="en-US" sz="900" baseline="0" dirty="0" smtClean="0"/>
              <a:t> </a:t>
            </a:r>
            <a:r>
              <a:rPr lang="en-US" sz="900" dirty="0" smtClean="0"/>
              <a:t>applicable laws and regulations and that, by signing a written informed</a:t>
            </a:r>
            <a:r>
              <a:rPr lang="en-US" sz="900" baseline="0" dirty="0" smtClean="0"/>
              <a:t> </a:t>
            </a:r>
            <a:r>
              <a:rPr lang="en-US" sz="900" dirty="0" smtClean="0"/>
              <a:t>consent form, the subject or the</a:t>
            </a:r>
            <a:r>
              <a:rPr lang="en-US" sz="900" baseline="0" dirty="0" smtClean="0"/>
              <a:t> </a:t>
            </a:r>
            <a:r>
              <a:rPr lang="en-US" sz="900" dirty="0" smtClean="0"/>
              <a:t>subject's legally acceptable representative</a:t>
            </a:r>
            <a:r>
              <a:rPr lang="en-US" sz="900" baseline="0" dirty="0" smtClean="0"/>
              <a:t> </a:t>
            </a:r>
            <a:r>
              <a:rPr lang="en-US" sz="900" dirty="0" smtClean="0"/>
              <a:t>is authorizing such access.</a:t>
            </a:r>
          </a:p>
          <a:p>
            <a:r>
              <a:rPr lang="en-US" sz="900" dirty="0" smtClean="0"/>
              <a:t>(o) That records identifying the subject will be kept confidential and, to the</a:t>
            </a:r>
            <a:r>
              <a:rPr lang="en-US" sz="900" baseline="0" dirty="0" smtClean="0"/>
              <a:t> </a:t>
            </a:r>
            <a:r>
              <a:rPr lang="en-US" sz="900" dirty="0" smtClean="0"/>
              <a:t>extent permitted by the applicable laws and/or regulations, will not be made</a:t>
            </a:r>
            <a:r>
              <a:rPr lang="en-US" sz="900" baseline="0" dirty="0" smtClean="0"/>
              <a:t> </a:t>
            </a:r>
            <a:r>
              <a:rPr lang="en-US" sz="900" dirty="0" smtClean="0"/>
              <a:t>publicly available. If the results of the trial are published, the subject’s</a:t>
            </a:r>
            <a:r>
              <a:rPr lang="en-US" sz="900" baseline="0" dirty="0" smtClean="0"/>
              <a:t> </a:t>
            </a:r>
            <a:r>
              <a:rPr lang="en-US" sz="900" dirty="0" smtClean="0"/>
              <a:t>identity will remain confidential.</a:t>
            </a:r>
          </a:p>
          <a:p>
            <a:r>
              <a:rPr lang="en-US" sz="900" dirty="0" smtClean="0"/>
              <a:t>(p) That the subject or the subject's legally acceptable representative will</a:t>
            </a:r>
            <a:r>
              <a:rPr lang="en-US" sz="900" baseline="0" dirty="0" smtClean="0"/>
              <a:t> </a:t>
            </a:r>
            <a:r>
              <a:rPr lang="en-US" sz="900" dirty="0" smtClean="0"/>
              <a:t>be informed in a timely manner if information becomes available that may</a:t>
            </a:r>
            <a:r>
              <a:rPr lang="en-US" sz="900" baseline="0" dirty="0" smtClean="0"/>
              <a:t> </a:t>
            </a:r>
            <a:r>
              <a:rPr lang="en-US" sz="900" dirty="0" smtClean="0"/>
              <a:t>be relevant to the subject's willingness to continue participation in the trial.</a:t>
            </a:r>
          </a:p>
          <a:p>
            <a:r>
              <a:rPr lang="en-US" sz="900" dirty="0" smtClean="0"/>
              <a:t>(q) The person(s) to contact for further information regarding the trial and</a:t>
            </a:r>
            <a:r>
              <a:rPr lang="en-US" sz="900" baseline="0" dirty="0" smtClean="0"/>
              <a:t> </a:t>
            </a:r>
            <a:r>
              <a:rPr lang="en-US" sz="900" dirty="0" smtClean="0"/>
              <a:t>the rights of trial subjects, and whom to contact in the event of trial-related</a:t>
            </a:r>
            <a:r>
              <a:rPr lang="en-US" sz="900" baseline="0" dirty="0" smtClean="0"/>
              <a:t> </a:t>
            </a:r>
            <a:r>
              <a:rPr lang="en-US" sz="900" dirty="0" smtClean="0"/>
              <a:t>injury.</a:t>
            </a:r>
          </a:p>
          <a:p>
            <a:r>
              <a:rPr lang="en-US" sz="900" dirty="0" smtClean="0"/>
              <a:t>(r) The foreseeable circumstances and/or reasons under which the subject's</a:t>
            </a:r>
            <a:r>
              <a:rPr lang="en-US" sz="900" baseline="0" dirty="0" smtClean="0"/>
              <a:t> </a:t>
            </a:r>
            <a:r>
              <a:rPr lang="en-US" sz="900" dirty="0" smtClean="0"/>
              <a:t>participation in the trial may be terminated.</a:t>
            </a:r>
          </a:p>
          <a:p>
            <a:r>
              <a:rPr lang="en-US" sz="900" dirty="0" smtClean="0"/>
              <a:t>(s) The expected duration of the subject's participation in the trial.</a:t>
            </a:r>
          </a:p>
          <a:p>
            <a:r>
              <a:rPr lang="en-US" sz="900" dirty="0" smtClean="0"/>
              <a:t>(t) The approximate number of subjects involved in the trial.</a:t>
            </a:r>
          </a:p>
        </p:txBody>
      </p:sp>
      <p:sp>
        <p:nvSpPr>
          <p:cNvPr id="4" name="Slide Number Placeholder 3"/>
          <p:cNvSpPr>
            <a:spLocks noGrp="1"/>
          </p:cNvSpPr>
          <p:nvPr>
            <p:ph type="sldNum" sz="quarter" idx="10"/>
          </p:nvPr>
        </p:nvSpPr>
        <p:spPr/>
        <p:txBody>
          <a:bodyPr/>
          <a:lstStyle/>
          <a:p>
            <a:fld id="{B43DA468-D667-4477-A643-ADA3F7E0579F}" type="slidenum">
              <a:rPr lang="en-US" smtClean="0"/>
              <a:pPr/>
              <a:t>23</a:t>
            </a:fld>
            <a:endParaRPr lang="en-US" dirty="0"/>
          </a:p>
        </p:txBody>
      </p:sp>
    </p:spTree>
    <p:extLst>
      <p:ext uri="{BB962C8B-B14F-4D97-AF65-F5344CB8AC3E}">
        <p14:creationId xmlns:p14="http://schemas.microsoft.com/office/powerpoint/2010/main" val="228068199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B43DA468-D667-4477-A643-ADA3F7E0579F}" type="slidenum">
              <a:rPr lang="en-US" smtClean="0"/>
              <a:pPr/>
              <a:t>24</a:t>
            </a:fld>
            <a:endParaRPr lang="en-US" dirty="0"/>
          </a:p>
        </p:txBody>
      </p:sp>
      <p:sp>
        <p:nvSpPr>
          <p:cNvPr id="6" name="Notes Placeholder 2"/>
          <p:cNvSpPr txBox="1">
            <a:spLocks/>
          </p:cNvSpPr>
          <p:nvPr/>
        </p:nvSpPr>
        <p:spPr>
          <a:xfrm>
            <a:off x="533400" y="4343400"/>
            <a:ext cx="5943600" cy="4183380"/>
          </a:xfrm>
          <a:prstGeom prst="rect">
            <a:avLst/>
          </a:prstGeom>
        </p:spPr>
        <p:txBody>
          <a:bodyPr vert="horz" lIns="91440" tIns="45720" rIns="91440" bIns="45720" rtlCol="0"/>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smtClean="0">
                <a:ln>
                  <a:noFill/>
                </a:ln>
                <a:solidFill>
                  <a:schemeClr val="tx1"/>
                </a:solidFill>
                <a:effectLst/>
                <a:uLnTx/>
                <a:uFillTx/>
                <a:latin typeface="+mn-lt"/>
                <a:ea typeface="+mn-ea"/>
                <a:cs typeface="+mn-cs"/>
              </a:rPr>
              <a:t>4.8.10 Both the informed consent discussion and the written informed consent form and any other written information to be provided to subjects should include explanations of the following:</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smtClean="0">
                <a:ln>
                  <a:noFill/>
                </a:ln>
                <a:solidFill>
                  <a:schemeClr val="tx1"/>
                </a:solidFill>
                <a:effectLst/>
                <a:uLnTx/>
                <a:uFillTx/>
                <a:latin typeface="+mn-lt"/>
                <a:ea typeface="+mn-ea"/>
                <a:cs typeface="+mn-cs"/>
              </a:rPr>
              <a:t>(a) That the trial involves research.</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smtClean="0">
                <a:ln>
                  <a:noFill/>
                </a:ln>
                <a:solidFill>
                  <a:schemeClr val="tx1"/>
                </a:solidFill>
                <a:effectLst/>
                <a:uLnTx/>
                <a:uFillTx/>
                <a:latin typeface="+mn-lt"/>
                <a:ea typeface="+mn-ea"/>
                <a:cs typeface="+mn-cs"/>
              </a:rPr>
              <a:t>(b) The purpose of the trial.</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smtClean="0">
                <a:ln>
                  <a:noFill/>
                </a:ln>
                <a:solidFill>
                  <a:schemeClr val="tx1"/>
                </a:solidFill>
                <a:effectLst/>
                <a:uLnTx/>
                <a:uFillTx/>
                <a:latin typeface="+mn-lt"/>
                <a:ea typeface="+mn-ea"/>
                <a:cs typeface="+mn-cs"/>
              </a:rPr>
              <a:t>(c) The trial treatment(s) and the probability for random assignment to each treatment.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smtClean="0">
                <a:ln>
                  <a:noFill/>
                </a:ln>
                <a:solidFill>
                  <a:schemeClr val="tx1"/>
                </a:solidFill>
                <a:effectLst/>
                <a:uLnTx/>
                <a:uFillTx/>
                <a:latin typeface="+mn-lt"/>
                <a:ea typeface="+mn-ea"/>
                <a:cs typeface="+mn-cs"/>
              </a:rPr>
              <a:t>(d) The trial procedures to be followed, including all invasive procedures.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smtClean="0">
                <a:ln>
                  <a:noFill/>
                </a:ln>
                <a:solidFill>
                  <a:schemeClr val="tx1"/>
                </a:solidFill>
                <a:effectLst/>
                <a:uLnTx/>
                <a:uFillTx/>
                <a:latin typeface="+mn-lt"/>
                <a:ea typeface="+mn-ea"/>
                <a:cs typeface="+mn-cs"/>
              </a:rPr>
              <a:t>(e) The subject's responsibilities.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smtClean="0">
                <a:ln>
                  <a:noFill/>
                </a:ln>
                <a:solidFill>
                  <a:schemeClr val="tx1"/>
                </a:solidFill>
                <a:effectLst/>
                <a:uLnTx/>
                <a:uFillTx/>
                <a:latin typeface="+mn-lt"/>
                <a:ea typeface="+mn-ea"/>
                <a:cs typeface="+mn-cs"/>
              </a:rPr>
              <a:t>(f) Those aspects of the trial that are experimental.</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smtClean="0">
                <a:ln>
                  <a:noFill/>
                </a:ln>
                <a:solidFill>
                  <a:schemeClr val="tx1"/>
                </a:solidFill>
                <a:effectLst/>
                <a:uLnTx/>
                <a:uFillTx/>
                <a:latin typeface="+mn-lt"/>
                <a:ea typeface="+mn-ea"/>
                <a:cs typeface="+mn-cs"/>
              </a:rPr>
              <a:t>(g) The reasonably foreseeable risks or inconveniences to the subject and, when applicable, to an embryo, fetus, or nursing infant.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smtClean="0">
                <a:ln>
                  <a:noFill/>
                </a:ln>
                <a:solidFill>
                  <a:schemeClr val="tx1"/>
                </a:solidFill>
                <a:effectLst/>
                <a:uLnTx/>
                <a:uFillTx/>
                <a:latin typeface="+mn-lt"/>
                <a:ea typeface="+mn-ea"/>
                <a:cs typeface="+mn-cs"/>
              </a:rPr>
              <a:t>(h) The reasonably expected benefits. When there is no intended clinical benefit to the subject, the subject should be made aware of this.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smtClean="0">
                <a:ln>
                  <a:noFill/>
                </a:ln>
                <a:solidFill>
                  <a:schemeClr val="tx1"/>
                </a:solidFill>
                <a:effectLst/>
                <a:uLnTx/>
                <a:uFillTx/>
                <a:latin typeface="+mn-lt"/>
                <a:ea typeface="+mn-ea"/>
                <a:cs typeface="+mn-cs"/>
              </a:rPr>
              <a:t>(i) The alternative procedure(s) or course(s) of treatment that may be available to the subject, and their important potential benefits and risks.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smtClean="0">
                <a:ln>
                  <a:noFill/>
                </a:ln>
                <a:solidFill>
                  <a:schemeClr val="tx1"/>
                </a:solidFill>
                <a:effectLst/>
                <a:uLnTx/>
                <a:uFillTx/>
                <a:latin typeface="+mn-lt"/>
                <a:ea typeface="+mn-ea"/>
                <a:cs typeface="+mn-cs"/>
              </a:rPr>
              <a:t>(j) The compensation and/or treatment available to the subject in the event of trial-related injury.</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smtClean="0">
                <a:ln>
                  <a:noFill/>
                </a:ln>
                <a:solidFill>
                  <a:schemeClr val="tx1"/>
                </a:solidFill>
                <a:effectLst/>
                <a:uLnTx/>
                <a:uFillTx/>
                <a:latin typeface="+mn-lt"/>
                <a:ea typeface="+mn-ea"/>
                <a:cs typeface="+mn-cs"/>
              </a:rPr>
              <a:t>(k) The anticipated prorated payment, if any, to the subject for participating in the trial.</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smtClean="0">
                <a:ln>
                  <a:noFill/>
                </a:ln>
                <a:solidFill>
                  <a:schemeClr val="tx1"/>
                </a:solidFill>
                <a:effectLst/>
                <a:uLnTx/>
                <a:uFillTx/>
                <a:latin typeface="+mn-lt"/>
                <a:ea typeface="+mn-ea"/>
                <a:cs typeface="+mn-cs"/>
              </a:rPr>
              <a:t>(l) The anticipated expenses, if any, to the subject for participating in the trial.</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smtClean="0">
                <a:ln>
                  <a:noFill/>
                </a:ln>
                <a:solidFill>
                  <a:schemeClr val="tx1"/>
                </a:solidFill>
                <a:effectLst/>
                <a:uLnTx/>
                <a:uFillTx/>
                <a:latin typeface="+mn-lt"/>
                <a:ea typeface="+mn-ea"/>
                <a:cs typeface="+mn-cs"/>
              </a:rPr>
              <a:t>(m) That the subject's participation in the trial is voluntary and that the subject may refuse to participate or withdraw from the trial, at any time, without penalty or loss of benefits to which the subject is otherwise entitled.</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smtClean="0">
                <a:ln>
                  <a:noFill/>
                </a:ln>
                <a:solidFill>
                  <a:schemeClr val="tx1"/>
                </a:solidFill>
                <a:effectLst/>
                <a:uLnTx/>
                <a:uFillTx/>
                <a:latin typeface="+mn-lt"/>
                <a:ea typeface="+mn-ea"/>
                <a:cs typeface="+mn-cs"/>
              </a:rPr>
              <a:t>(n) That the monitor(s), the auditor(s), the IRB/IEC, and the regulatory authority(ies) will be granted direct access to the subject's original medical records for verification of clinical trial procedures and/or data, without violating the confidentiality of the subject, to the extent permitted by the applicable laws and regulations and that, by signing a written informed consent form, the subject or the subject's legally acceptable representative is authorizing such access.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smtClean="0">
                <a:ln>
                  <a:noFill/>
                </a:ln>
                <a:solidFill>
                  <a:schemeClr val="tx1"/>
                </a:solidFill>
                <a:effectLst/>
                <a:uLnTx/>
                <a:uFillTx/>
                <a:latin typeface="+mn-lt"/>
                <a:ea typeface="+mn-ea"/>
                <a:cs typeface="+mn-cs"/>
              </a:rPr>
              <a:t>(o) That records identifying the subject will be kept confidential and, to the extent permitted by the applicable laws and/or regulations, will not be made publicly available. If the results of the trial are published, the subject’s identity will remain confidential.</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smtClean="0">
                <a:ln>
                  <a:noFill/>
                </a:ln>
                <a:solidFill>
                  <a:schemeClr val="tx1"/>
                </a:solidFill>
                <a:effectLst/>
                <a:uLnTx/>
                <a:uFillTx/>
                <a:latin typeface="+mn-lt"/>
                <a:ea typeface="+mn-ea"/>
                <a:cs typeface="+mn-cs"/>
              </a:rPr>
              <a:t>(p) That the subject or the subject's legally acceptable representative will be informed in a timely manner if information becomes available that may be relevant to the subject's willingness to continue participation in the trial.</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smtClean="0">
                <a:ln>
                  <a:noFill/>
                </a:ln>
                <a:solidFill>
                  <a:schemeClr val="tx1"/>
                </a:solidFill>
                <a:effectLst/>
                <a:uLnTx/>
                <a:uFillTx/>
                <a:latin typeface="+mn-lt"/>
                <a:ea typeface="+mn-ea"/>
                <a:cs typeface="+mn-cs"/>
              </a:rPr>
              <a:t>(q) The person(s) to contact for further information regarding the trial and the rights of trial subjects, and whom to contact in the event of trial-related injury.</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smtClean="0">
                <a:ln>
                  <a:noFill/>
                </a:ln>
                <a:solidFill>
                  <a:schemeClr val="tx1"/>
                </a:solidFill>
                <a:effectLst/>
                <a:uLnTx/>
                <a:uFillTx/>
                <a:latin typeface="+mn-lt"/>
                <a:ea typeface="+mn-ea"/>
                <a:cs typeface="+mn-cs"/>
              </a:rPr>
              <a:t>(r) The foreseeable circumstances and/or reasons under which the subject's participation in the trial may be terminated.</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smtClean="0">
                <a:ln>
                  <a:noFill/>
                </a:ln>
                <a:solidFill>
                  <a:schemeClr val="tx1"/>
                </a:solidFill>
                <a:effectLst/>
                <a:uLnTx/>
                <a:uFillTx/>
                <a:latin typeface="+mn-lt"/>
                <a:ea typeface="+mn-ea"/>
                <a:cs typeface="+mn-cs"/>
              </a:rPr>
              <a:t>(s) The expected duration of the subject's participation in the trial.</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smtClean="0">
                <a:ln>
                  <a:noFill/>
                </a:ln>
                <a:solidFill>
                  <a:schemeClr val="tx1"/>
                </a:solidFill>
                <a:effectLst/>
                <a:uLnTx/>
                <a:uFillTx/>
                <a:latin typeface="+mn-lt"/>
                <a:ea typeface="+mn-ea"/>
                <a:cs typeface="+mn-cs"/>
              </a:rPr>
              <a:t>(t) The approximate number of subjects involved in the trial.</a:t>
            </a:r>
          </a:p>
        </p:txBody>
      </p:sp>
    </p:spTree>
    <p:extLst>
      <p:ext uri="{BB962C8B-B14F-4D97-AF65-F5344CB8AC3E}">
        <p14:creationId xmlns:p14="http://schemas.microsoft.com/office/powerpoint/2010/main" val="22806819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p:spPr>
      </p:sp>
      <p:sp>
        <p:nvSpPr>
          <p:cNvPr id="26627" name="Notes Placeholder 2"/>
          <p:cNvSpPr>
            <a:spLocks noGrp="1"/>
          </p:cNvSpPr>
          <p:nvPr>
            <p:ph type="body" idx="1"/>
          </p:nvPr>
        </p:nvSpPr>
        <p:spPr bwMode="auto">
          <a:noFill/>
        </p:spPr>
        <p:txBody>
          <a:bodyPr/>
          <a:lstStyle/>
          <a:p>
            <a:endParaRPr lang="en-US" dirty="0" smtClean="0"/>
          </a:p>
        </p:txBody>
      </p:sp>
      <p:sp>
        <p:nvSpPr>
          <p:cNvPr id="26628" name="Slide Number Placeholder 3"/>
          <p:cNvSpPr>
            <a:spLocks noGrp="1"/>
          </p:cNvSpPr>
          <p:nvPr>
            <p:ph type="sldNum" sz="quarter" idx="5"/>
          </p:nvPr>
        </p:nvSpPr>
        <p:spPr bwMode="auto">
          <a:noFill/>
          <a:ln>
            <a:miter lim="800000"/>
            <a:headEnd/>
            <a:tailEnd/>
          </a:ln>
        </p:spPr>
        <p:txBody>
          <a:bodyPr/>
          <a:lstStyle/>
          <a:p>
            <a:fld id="{D9BC515F-0DA7-4038-AF9D-598697A8E547}" type="slidenum">
              <a:rPr lang="en-US" smtClean="0">
                <a:ea typeface="MS PGothic" pitchFamily="34" charset="-128"/>
              </a:rPr>
              <a:pPr/>
              <a:t>2</a:t>
            </a:fld>
            <a:endParaRPr lang="en-US" dirty="0" smtClean="0">
              <a:ea typeface="MS PGothic" pitchFamily="34" charset="-128"/>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B43DA468-D667-4477-A643-ADA3F7E0579F}" type="slidenum">
              <a:rPr lang="en-US" smtClean="0"/>
              <a:pPr/>
              <a:t>25</a:t>
            </a:fld>
            <a:endParaRPr lang="en-US" dirty="0"/>
          </a:p>
        </p:txBody>
      </p:sp>
      <p:sp>
        <p:nvSpPr>
          <p:cNvPr id="6" name="Notes Placeholder 2"/>
          <p:cNvSpPr txBox="1">
            <a:spLocks/>
          </p:cNvSpPr>
          <p:nvPr/>
        </p:nvSpPr>
        <p:spPr>
          <a:xfrm>
            <a:off x="533400" y="4419600"/>
            <a:ext cx="5943600" cy="4183380"/>
          </a:xfrm>
          <a:prstGeom prst="rect">
            <a:avLst/>
          </a:prstGeom>
        </p:spPr>
        <p:txBody>
          <a:bodyPr vert="horz" lIns="91440" tIns="45720" rIns="91440" bIns="45720" rtlCol="0"/>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smtClean="0">
                <a:ln>
                  <a:noFill/>
                </a:ln>
                <a:solidFill>
                  <a:schemeClr val="tx1"/>
                </a:solidFill>
                <a:effectLst/>
                <a:uLnTx/>
                <a:uFillTx/>
                <a:latin typeface="+mn-lt"/>
                <a:ea typeface="+mn-ea"/>
                <a:cs typeface="+mn-cs"/>
              </a:rPr>
              <a:t>4.8.10 Both the informed consent discussion and the written informed consent form and any other written information to be provided to subjects should include explanations of the following:</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smtClean="0">
                <a:ln>
                  <a:noFill/>
                </a:ln>
                <a:solidFill>
                  <a:schemeClr val="tx1"/>
                </a:solidFill>
                <a:effectLst/>
                <a:uLnTx/>
                <a:uFillTx/>
                <a:latin typeface="+mn-lt"/>
                <a:ea typeface="+mn-ea"/>
                <a:cs typeface="+mn-cs"/>
              </a:rPr>
              <a:t>(a) That the trial involves research.</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smtClean="0">
                <a:ln>
                  <a:noFill/>
                </a:ln>
                <a:solidFill>
                  <a:schemeClr val="tx1"/>
                </a:solidFill>
                <a:effectLst/>
                <a:uLnTx/>
                <a:uFillTx/>
                <a:latin typeface="+mn-lt"/>
                <a:ea typeface="+mn-ea"/>
                <a:cs typeface="+mn-cs"/>
              </a:rPr>
              <a:t>(b) The purpose of the trial.</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smtClean="0">
                <a:ln>
                  <a:noFill/>
                </a:ln>
                <a:solidFill>
                  <a:schemeClr val="tx1"/>
                </a:solidFill>
                <a:effectLst/>
                <a:uLnTx/>
                <a:uFillTx/>
                <a:latin typeface="+mn-lt"/>
                <a:ea typeface="+mn-ea"/>
                <a:cs typeface="+mn-cs"/>
              </a:rPr>
              <a:t>(c) The trial treatment(s) and the probability for random assignment to each treatment.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smtClean="0">
                <a:ln>
                  <a:noFill/>
                </a:ln>
                <a:solidFill>
                  <a:schemeClr val="tx1"/>
                </a:solidFill>
                <a:effectLst/>
                <a:uLnTx/>
                <a:uFillTx/>
                <a:latin typeface="+mn-lt"/>
                <a:ea typeface="+mn-ea"/>
                <a:cs typeface="+mn-cs"/>
              </a:rPr>
              <a:t>(d) The trial procedures to be followed, including all invasive procedures.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smtClean="0">
                <a:ln>
                  <a:noFill/>
                </a:ln>
                <a:solidFill>
                  <a:schemeClr val="tx1"/>
                </a:solidFill>
                <a:effectLst/>
                <a:uLnTx/>
                <a:uFillTx/>
                <a:latin typeface="+mn-lt"/>
                <a:ea typeface="+mn-ea"/>
                <a:cs typeface="+mn-cs"/>
              </a:rPr>
              <a:t>(e) The subject's responsibilities.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smtClean="0">
                <a:ln>
                  <a:noFill/>
                </a:ln>
                <a:solidFill>
                  <a:schemeClr val="tx1"/>
                </a:solidFill>
                <a:effectLst/>
                <a:uLnTx/>
                <a:uFillTx/>
                <a:latin typeface="+mn-lt"/>
                <a:ea typeface="+mn-ea"/>
                <a:cs typeface="+mn-cs"/>
              </a:rPr>
              <a:t>(f) Those aspects of the trial that are experimental.</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smtClean="0">
                <a:ln>
                  <a:noFill/>
                </a:ln>
                <a:solidFill>
                  <a:schemeClr val="tx1"/>
                </a:solidFill>
                <a:effectLst/>
                <a:uLnTx/>
                <a:uFillTx/>
                <a:latin typeface="+mn-lt"/>
                <a:ea typeface="+mn-ea"/>
                <a:cs typeface="+mn-cs"/>
              </a:rPr>
              <a:t>(g) The reasonably foreseeable risks or inconveniences to the subject and, when applicable, to an embryo, fetus, or nursing infant.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smtClean="0">
                <a:ln>
                  <a:noFill/>
                </a:ln>
                <a:solidFill>
                  <a:schemeClr val="tx1"/>
                </a:solidFill>
                <a:effectLst/>
                <a:uLnTx/>
                <a:uFillTx/>
                <a:latin typeface="+mn-lt"/>
                <a:ea typeface="+mn-ea"/>
                <a:cs typeface="+mn-cs"/>
              </a:rPr>
              <a:t>(h) The reasonably expected benefits. When there is no intended clinical benefit to the subject, the subject should be made aware of this.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smtClean="0">
                <a:ln>
                  <a:noFill/>
                </a:ln>
                <a:solidFill>
                  <a:schemeClr val="tx1"/>
                </a:solidFill>
                <a:effectLst/>
                <a:uLnTx/>
                <a:uFillTx/>
                <a:latin typeface="+mn-lt"/>
                <a:ea typeface="+mn-ea"/>
                <a:cs typeface="+mn-cs"/>
              </a:rPr>
              <a:t>(i) The alternative procedure(s) or course(s) of treatment that may be available to the subject, and their important potential benefits and risks.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smtClean="0">
                <a:ln>
                  <a:noFill/>
                </a:ln>
                <a:solidFill>
                  <a:schemeClr val="tx1"/>
                </a:solidFill>
                <a:effectLst/>
                <a:uLnTx/>
                <a:uFillTx/>
                <a:latin typeface="+mn-lt"/>
                <a:ea typeface="+mn-ea"/>
                <a:cs typeface="+mn-cs"/>
              </a:rPr>
              <a:t>(j) The compensation and/or treatment available to the subject in the event of trial-related injury.</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smtClean="0">
                <a:ln>
                  <a:noFill/>
                </a:ln>
                <a:solidFill>
                  <a:schemeClr val="tx1"/>
                </a:solidFill>
                <a:effectLst/>
                <a:uLnTx/>
                <a:uFillTx/>
                <a:latin typeface="+mn-lt"/>
                <a:ea typeface="+mn-ea"/>
                <a:cs typeface="+mn-cs"/>
              </a:rPr>
              <a:t>(k) The anticipated prorated payment, if any, to the subject for participating in the trial.</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smtClean="0">
                <a:ln>
                  <a:noFill/>
                </a:ln>
                <a:solidFill>
                  <a:schemeClr val="tx1"/>
                </a:solidFill>
                <a:effectLst/>
                <a:uLnTx/>
                <a:uFillTx/>
                <a:latin typeface="+mn-lt"/>
                <a:ea typeface="+mn-ea"/>
                <a:cs typeface="+mn-cs"/>
              </a:rPr>
              <a:t>(l) The anticipated expenses, if any, to the subject for participating in the trial.</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smtClean="0">
                <a:ln>
                  <a:noFill/>
                </a:ln>
                <a:solidFill>
                  <a:schemeClr val="tx1"/>
                </a:solidFill>
                <a:effectLst/>
                <a:uLnTx/>
                <a:uFillTx/>
                <a:latin typeface="+mn-lt"/>
                <a:ea typeface="+mn-ea"/>
                <a:cs typeface="+mn-cs"/>
              </a:rPr>
              <a:t>(m) That the subject's participation in the trial is voluntary and that the subject may refuse to participate or withdraw from the trial, at any time, without penalty or loss of benefits to which the subject is otherwise entitled.</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smtClean="0">
                <a:ln>
                  <a:noFill/>
                </a:ln>
                <a:solidFill>
                  <a:schemeClr val="tx1"/>
                </a:solidFill>
                <a:effectLst/>
                <a:uLnTx/>
                <a:uFillTx/>
                <a:latin typeface="+mn-lt"/>
                <a:ea typeface="+mn-ea"/>
                <a:cs typeface="+mn-cs"/>
              </a:rPr>
              <a:t>(n) That the monitor(s), the auditor(s), the IRB/IEC, and the regulatory authority(ies) will be granted direct access to the subject's original medical records for verification of clinical trial procedures and/or data, without violating the confidentiality of the subject, to the extent permitted by the applicable laws and regulations and that, by signing a written informed consent form, the subject or the subject's legally acceptable representative is authorizing such access.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smtClean="0">
                <a:ln>
                  <a:noFill/>
                </a:ln>
                <a:solidFill>
                  <a:schemeClr val="tx1"/>
                </a:solidFill>
                <a:effectLst/>
                <a:uLnTx/>
                <a:uFillTx/>
                <a:latin typeface="+mn-lt"/>
                <a:ea typeface="+mn-ea"/>
                <a:cs typeface="+mn-cs"/>
              </a:rPr>
              <a:t>(o) That records identifying the subject will be kept confidential and, to the extent permitted by the applicable laws and/or regulations, will not be made publicly available. If the results of the trial are published, the subject’s identity will remain confidential.</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smtClean="0">
                <a:ln>
                  <a:noFill/>
                </a:ln>
                <a:solidFill>
                  <a:schemeClr val="tx1"/>
                </a:solidFill>
                <a:effectLst/>
                <a:uLnTx/>
                <a:uFillTx/>
                <a:latin typeface="+mn-lt"/>
                <a:ea typeface="+mn-ea"/>
                <a:cs typeface="+mn-cs"/>
              </a:rPr>
              <a:t>(p) That the subject or the subject's legally acceptable representative will be informed in a timely manner if information becomes available that may be relevant to the subject's willingness to continue participation in the trial.</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smtClean="0">
                <a:ln>
                  <a:noFill/>
                </a:ln>
                <a:solidFill>
                  <a:schemeClr val="tx1"/>
                </a:solidFill>
                <a:effectLst/>
                <a:uLnTx/>
                <a:uFillTx/>
                <a:latin typeface="+mn-lt"/>
                <a:ea typeface="+mn-ea"/>
                <a:cs typeface="+mn-cs"/>
              </a:rPr>
              <a:t>(q) The person(s) to contact for further information regarding the trial and the rights of trial subjects, and whom to contact in the event of trial-related injury.</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smtClean="0">
                <a:ln>
                  <a:noFill/>
                </a:ln>
                <a:solidFill>
                  <a:schemeClr val="tx1"/>
                </a:solidFill>
                <a:effectLst/>
                <a:uLnTx/>
                <a:uFillTx/>
                <a:latin typeface="+mn-lt"/>
                <a:ea typeface="+mn-ea"/>
                <a:cs typeface="+mn-cs"/>
              </a:rPr>
              <a:t>(r) The foreseeable circumstances and/or reasons under which the subject's participation in the trial may be terminated.</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smtClean="0">
                <a:ln>
                  <a:noFill/>
                </a:ln>
                <a:solidFill>
                  <a:schemeClr val="tx1"/>
                </a:solidFill>
                <a:effectLst/>
                <a:uLnTx/>
                <a:uFillTx/>
                <a:latin typeface="+mn-lt"/>
                <a:ea typeface="+mn-ea"/>
                <a:cs typeface="+mn-cs"/>
              </a:rPr>
              <a:t>(s) The expected duration of the subject's participation in the trial.</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smtClean="0">
                <a:ln>
                  <a:noFill/>
                </a:ln>
                <a:solidFill>
                  <a:schemeClr val="tx1"/>
                </a:solidFill>
                <a:effectLst/>
                <a:uLnTx/>
                <a:uFillTx/>
                <a:latin typeface="+mn-lt"/>
                <a:ea typeface="+mn-ea"/>
                <a:cs typeface="+mn-cs"/>
              </a:rPr>
              <a:t>(t) The approximate number of subjects involved in the trial.</a:t>
            </a:r>
          </a:p>
        </p:txBody>
      </p:sp>
    </p:spTree>
    <p:extLst>
      <p:ext uri="{BB962C8B-B14F-4D97-AF65-F5344CB8AC3E}">
        <p14:creationId xmlns:p14="http://schemas.microsoft.com/office/powerpoint/2010/main" val="228068199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B43DA468-D667-4477-A643-ADA3F7E0579F}" type="slidenum">
              <a:rPr lang="en-US" smtClean="0"/>
              <a:pPr/>
              <a:t>26</a:t>
            </a:fld>
            <a:endParaRPr lang="en-US" dirty="0"/>
          </a:p>
        </p:txBody>
      </p:sp>
      <p:sp>
        <p:nvSpPr>
          <p:cNvPr id="5" name="Notes Placeholder 4"/>
          <p:cNvSpPr>
            <a:spLocks noGrp="1"/>
          </p:cNvSpPr>
          <p:nvPr>
            <p:ph type="body" sz="quarter" idx="11"/>
          </p:nvPr>
        </p:nvSpPr>
        <p:spPr/>
        <p:txBody>
          <a:bodyPr>
            <a:normAutofit/>
          </a:bodyPr>
          <a:lstStyle/>
          <a:p>
            <a:endParaRPr lang="en-US" dirty="0"/>
          </a:p>
        </p:txBody>
      </p:sp>
    </p:spTree>
    <p:extLst>
      <p:ext uri="{BB962C8B-B14F-4D97-AF65-F5344CB8AC3E}">
        <p14:creationId xmlns:p14="http://schemas.microsoft.com/office/powerpoint/2010/main" val="228068199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4.8.12 When a clinical trial (therapeutic or nontherapeutic) includes subjects who</a:t>
            </a:r>
            <a:r>
              <a:rPr lang="en-US" baseline="0" dirty="0" smtClean="0"/>
              <a:t> </a:t>
            </a:r>
            <a:r>
              <a:rPr lang="en-US" dirty="0" smtClean="0"/>
              <a:t>can only be enrolled in the trial with the consent of the subject’s legally acceptable</a:t>
            </a:r>
            <a:r>
              <a:rPr lang="en-US" baseline="0" dirty="0" smtClean="0"/>
              <a:t> </a:t>
            </a:r>
            <a:r>
              <a:rPr lang="en-US" dirty="0" smtClean="0"/>
              <a:t>representative (</a:t>
            </a:r>
            <a:r>
              <a:rPr lang="en-US" b="1" u="sng" dirty="0" smtClean="0"/>
              <a:t>e.g., minors, or patients with severe dementia</a:t>
            </a:r>
            <a:r>
              <a:rPr lang="en-US" dirty="0" smtClean="0"/>
              <a:t>), the subject should</a:t>
            </a:r>
            <a:r>
              <a:rPr lang="en-US" baseline="0" dirty="0" smtClean="0"/>
              <a:t> </a:t>
            </a:r>
            <a:r>
              <a:rPr lang="en-US" dirty="0" smtClean="0"/>
              <a:t>be informed about the trial to the extent compatible with the subject’s</a:t>
            </a:r>
            <a:r>
              <a:rPr lang="en-US" baseline="0" dirty="0" smtClean="0"/>
              <a:t> </a:t>
            </a:r>
            <a:r>
              <a:rPr lang="en-US" dirty="0" smtClean="0"/>
              <a:t>understanding and, </a:t>
            </a:r>
            <a:r>
              <a:rPr lang="en-US" b="1" u="sng" dirty="0" smtClean="0"/>
              <a:t>if capable, the subject should assent, sign and personally date the written informed consent</a:t>
            </a:r>
            <a:r>
              <a:rPr lang="en-US" dirty="0" smtClean="0"/>
              <a:t>.</a:t>
            </a:r>
          </a:p>
          <a:p>
            <a:endParaRPr lang="en-US" dirty="0" smtClean="0"/>
          </a:p>
          <a:p>
            <a:r>
              <a:rPr lang="en-US" dirty="0" smtClean="0"/>
              <a:t>4.8.13 Except as described in 4.8.14, a </a:t>
            </a:r>
            <a:r>
              <a:rPr lang="en-US" b="0" u="none" dirty="0" smtClean="0"/>
              <a:t>nontherapeutic trial (i.e., a trial in which</a:t>
            </a:r>
            <a:r>
              <a:rPr lang="en-US" b="0" u="none" baseline="0" dirty="0" smtClean="0"/>
              <a:t> </a:t>
            </a:r>
            <a:r>
              <a:rPr lang="en-US" b="0" u="none" dirty="0" smtClean="0"/>
              <a:t>there is no anticipated direct clinical benefit to the subject) </a:t>
            </a:r>
            <a:r>
              <a:rPr lang="en-US" b="1" u="sng" dirty="0" smtClean="0"/>
              <a:t>should be conducted in</a:t>
            </a:r>
            <a:r>
              <a:rPr lang="en-US" b="1" u="sng" baseline="0" dirty="0" smtClean="0"/>
              <a:t> </a:t>
            </a:r>
            <a:r>
              <a:rPr lang="en-US" b="1" u="sng" dirty="0" smtClean="0"/>
              <a:t>subjects who personally give consent and who sign and date the written informed</a:t>
            </a:r>
            <a:r>
              <a:rPr lang="en-US" b="1" u="sng" baseline="0" dirty="0" smtClean="0"/>
              <a:t> </a:t>
            </a:r>
            <a:r>
              <a:rPr lang="en-US" b="1" u="sng" dirty="0" smtClean="0"/>
              <a:t>consent form</a:t>
            </a:r>
            <a:r>
              <a:rPr lang="en-US" dirty="0" smtClean="0"/>
              <a:t>.</a:t>
            </a:r>
          </a:p>
          <a:p>
            <a:endParaRPr lang="en-US" dirty="0" smtClean="0"/>
          </a:p>
          <a:p>
            <a:r>
              <a:rPr lang="en-US" dirty="0" smtClean="0"/>
              <a:t>4.8.14 Nontherapeutic trials may be conducted in subjects with consent of a</a:t>
            </a:r>
            <a:r>
              <a:rPr lang="en-US" baseline="0" dirty="0" smtClean="0"/>
              <a:t> </a:t>
            </a:r>
            <a:r>
              <a:rPr lang="en-US" dirty="0" smtClean="0"/>
              <a:t>legally acceptable representative </a:t>
            </a:r>
            <a:r>
              <a:rPr lang="en-US" b="1" u="sng" dirty="0" smtClean="0"/>
              <a:t>provided the following conditions are fulfilled:</a:t>
            </a:r>
          </a:p>
          <a:p>
            <a:r>
              <a:rPr lang="en-US" dirty="0" smtClean="0"/>
              <a:t>(a) The objectives of the trial cannot be met by means of a trial in subjects</a:t>
            </a:r>
            <a:r>
              <a:rPr lang="en-US" baseline="0" dirty="0" smtClean="0"/>
              <a:t> </a:t>
            </a:r>
            <a:r>
              <a:rPr lang="en-US" dirty="0" smtClean="0"/>
              <a:t>who can give informed consent personally.</a:t>
            </a:r>
          </a:p>
          <a:p>
            <a:r>
              <a:rPr lang="en-US" dirty="0" smtClean="0"/>
              <a:t>(b) The foreseeable risks to the subjects are low.</a:t>
            </a:r>
          </a:p>
          <a:p>
            <a:r>
              <a:rPr lang="en-US" dirty="0" smtClean="0"/>
              <a:t>(c) The negative impact on the subject’s well-being is minimized and low.</a:t>
            </a:r>
          </a:p>
          <a:p>
            <a:r>
              <a:rPr lang="en-US" dirty="0" smtClean="0"/>
              <a:t>(d) The trial is not prohibited by law.</a:t>
            </a:r>
          </a:p>
          <a:p>
            <a:r>
              <a:rPr lang="en-US" dirty="0" smtClean="0"/>
              <a:t>(e) The approval/favorable opinion of the IRB/IEC is expressly sought on</a:t>
            </a:r>
            <a:r>
              <a:rPr lang="en-US" baseline="0" dirty="0" smtClean="0"/>
              <a:t> </a:t>
            </a:r>
            <a:r>
              <a:rPr lang="en-US" dirty="0" smtClean="0"/>
              <a:t>the inclusion of such subjects, and the written approval/favorable opinion</a:t>
            </a:r>
            <a:r>
              <a:rPr lang="en-US" baseline="0" dirty="0" smtClean="0"/>
              <a:t> </a:t>
            </a:r>
            <a:r>
              <a:rPr lang="en-US" dirty="0" smtClean="0"/>
              <a:t>covers this aspect.</a:t>
            </a: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Such trials, unless an exception is justified, should be conducted in patients having a disease or condition for which the investigational product is intended. Subjects in these trials should be particularly closely monitored and should be withdrawn if they appear to be unduly distressed.</a:t>
            </a: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4.8.15 In emergency situations, </a:t>
            </a:r>
            <a:r>
              <a:rPr lang="en-US" sz="1200" b="1" i="0" u="sng" strike="noStrike" kern="1200" baseline="0" dirty="0" smtClean="0">
                <a:solidFill>
                  <a:schemeClr val="tx1"/>
                </a:solidFill>
                <a:latin typeface="+mn-lt"/>
                <a:ea typeface="+mn-ea"/>
                <a:cs typeface="+mn-cs"/>
              </a:rPr>
              <a:t>when prior consent of the subject is not possible,</a:t>
            </a:r>
            <a:r>
              <a:rPr lang="en-US" sz="1200" b="0" i="0" u="none" strike="noStrike" kern="1200" baseline="0" dirty="0" smtClean="0">
                <a:solidFill>
                  <a:schemeClr val="tx1"/>
                </a:solidFill>
                <a:latin typeface="+mn-lt"/>
                <a:ea typeface="+mn-ea"/>
                <a:cs typeface="+mn-cs"/>
              </a:rPr>
              <a:t> the consent of the subject's legally acceptable representative, if present, should be requested. When prior consent of the subject is not possible, and the </a:t>
            </a:r>
            <a:r>
              <a:rPr lang="en-US" sz="1200" b="1" i="0" u="sng" strike="noStrike" kern="1200" baseline="0" dirty="0" smtClean="0">
                <a:solidFill>
                  <a:schemeClr val="tx1"/>
                </a:solidFill>
                <a:latin typeface="+mn-lt"/>
                <a:ea typeface="+mn-ea"/>
                <a:cs typeface="+mn-cs"/>
              </a:rPr>
              <a:t>subject’s legally acceptable representative is not available, enrollment of the subject should require measures described in the protocol</a:t>
            </a:r>
            <a:r>
              <a:rPr lang="en-US" sz="1200" b="1" i="0" u="none" strike="noStrike" kern="1200" baseline="0" dirty="0" smtClean="0">
                <a:solidFill>
                  <a:schemeClr val="tx1"/>
                </a:solidFill>
                <a:latin typeface="+mn-lt"/>
                <a:ea typeface="+mn-ea"/>
                <a:cs typeface="+mn-cs"/>
              </a:rPr>
              <a:t> </a:t>
            </a:r>
            <a:r>
              <a:rPr lang="en-US" sz="1200" b="0" i="0" u="none" strike="noStrike" kern="1200" baseline="0" dirty="0" smtClean="0">
                <a:solidFill>
                  <a:schemeClr val="tx1"/>
                </a:solidFill>
                <a:latin typeface="+mn-lt"/>
                <a:ea typeface="+mn-ea"/>
                <a:cs typeface="+mn-cs"/>
              </a:rPr>
              <a:t>and/or elsewhere, </a:t>
            </a:r>
            <a:r>
              <a:rPr lang="en-US" sz="1200" b="1" i="0" u="sng" strike="noStrike" kern="1200" baseline="0" dirty="0" smtClean="0">
                <a:solidFill>
                  <a:schemeClr val="tx1"/>
                </a:solidFill>
                <a:latin typeface="+mn-lt"/>
                <a:ea typeface="+mn-ea"/>
                <a:cs typeface="+mn-cs"/>
              </a:rPr>
              <a:t>with documented approval/favorable opinion by the IRB/IEC</a:t>
            </a:r>
            <a:r>
              <a:rPr lang="en-US" sz="1200" b="0" i="0" u="none" strike="noStrike" kern="1200" baseline="0" dirty="0" smtClean="0">
                <a:solidFill>
                  <a:schemeClr val="tx1"/>
                </a:solidFill>
                <a:latin typeface="+mn-lt"/>
                <a:ea typeface="+mn-ea"/>
                <a:cs typeface="+mn-cs"/>
              </a:rPr>
              <a:t>, to protect the rights, safety, and wellbeing of the subject and to ensure compliance with applicable regulatory requirements. </a:t>
            </a:r>
            <a:r>
              <a:rPr lang="en-US" sz="1200" b="1" i="0" u="sng" strike="noStrike" kern="1200" baseline="0" dirty="0" smtClean="0">
                <a:solidFill>
                  <a:schemeClr val="tx1"/>
                </a:solidFill>
                <a:latin typeface="+mn-lt"/>
                <a:ea typeface="+mn-ea"/>
                <a:cs typeface="+mn-cs"/>
              </a:rPr>
              <a:t>The subject or the subject's legally acceptable representative should be informed about the trial as soon as possible and consent to continue and other consent as appropriate</a:t>
            </a:r>
            <a:r>
              <a:rPr lang="en-US" sz="1200" b="1" i="0" u="none" strike="noStrike" kern="1200" baseline="0" dirty="0" smtClean="0">
                <a:solidFill>
                  <a:schemeClr val="tx1"/>
                </a:solidFill>
                <a:latin typeface="+mn-lt"/>
                <a:ea typeface="+mn-ea"/>
                <a:cs typeface="+mn-cs"/>
              </a:rPr>
              <a:t> </a:t>
            </a:r>
            <a:r>
              <a:rPr lang="en-US" sz="1200" b="0" i="0" u="none" strike="noStrike" kern="1200" baseline="0" dirty="0" smtClean="0">
                <a:solidFill>
                  <a:schemeClr val="tx1"/>
                </a:solidFill>
                <a:latin typeface="+mn-lt"/>
                <a:ea typeface="+mn-ea"/>
                <a:cs typeface="+mn-cs"/>
              </a:rPr>
              <a:t>(see section 4.8.10) should be requested.</a:t>
            </a:r>
            <a:endParaRPr lang="en-US" dirty="0" smtClean="0"/>
          </a:p>
        </p:txBody>
      </p:sp>
      <p:sp>
        <p:nvSpPr>
          <p:cNvPr id="4" name="Slide Number Placeholder 3"/>
          <p:cNvSpPr>
            <a:spLocks noGrp="1"/>
          </p:cNvSpPr>
          <p:nvPr>
            <p:ph type="sldNum" sz="quarter" idx="10"/>
          </p:nvPr>
        </p:nvSpPr>
        <p:spPr/>
        <p:txBody>
          <a:bodyPr/>
          <a:lstStyle/>
          <a:p>
            <a:fld id="{B43DA468-D667-4477-A643-ADA3F7E0579F}" type="slidenum">
              <a:rPr lang="en-US" smtClean="0"/>
              <a:pPr/>
              <a:t>27</a:t>
            </a:fld>
            <a:endParaRPr lang="en-US" dirty="0"/>
          </a:p>
        </p:txBody>
      </p:sp>
    </p:spTree>
    <p:extLst>
      <p:ext uri="{BB962C8B-B14F-4D97-AF65-F5344CB8AC3E}">
        <p14:creationId xmlns:p14="http://schemas.microsoft.com/office/powerpoint/2010/main" val="228068199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b="0" i="0" u="none" strike="noStrike" kern="1200" baseline="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B43DA468-D667-4477-A643-ADA3F7E0579F}" type="slidenum">
              <a:rPr lang="en-US" smtClean="0"/>
              <a:pPr/>
              <a:t>28</a:t>
            </a:fld>
            <a:endParaRPr lang="en-US" dirty="0"/>
          </a:p>
        </p:txBody>
      </p:sp>
    </p:spTree>
    <p:extLst>
      <p:ext uri="{BB962C8B-B14F-4D97-AF65-F5344CB8AC3E}">
        <p14:creationId xmlns:p14="http://schemas.microsoft.com/office/powerpoint/2010/main" val="228068199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4.9.1 The investigator should ensure the accuracy, completeness, legibility, and timeliness of the data reported to the sponsor in the CRFs and in all required reports.</a:t>
            </a: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4.9.2 Data reported on the CRF, which are derived from source documents, should be consistent with the source documents or the discrepancies should be explained.</a:t>
            </a:r>
          </a:p>
          <a:p>
            <a:endParaRPr lang="en-US" sz="1200" b="0" i="0" u="none" strike="noStrike" kern="1200" baseline="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B43DA468-D667-4477-A643-ADA3F7E0579F}" type="slidenum">
              <a:rPr lang="en-US" smtClean="0"/>
              <a:pPr/>
              <a:t>29</a:t>
            </a:fld>
            <a:endParaRPr lang="en-US" dirty="0"/>
          </a:p>
        </p:txBody>
      </p:sp>
    </p:spTree>
    <p:extLst>
      <p:ext uri="{BB962C8B-B14F-4D97-AF65-F5344CB8AC3E}">
        <p14:creationId xmlns:p14="http://schemas.microsoft.com/office/powerpoint/2010/main" val="228068199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4.9.3 Any change or correction to a CRF should be dated, initialed, and explained (if necessary) and should not obscure the original entry (i.e., an audit trail should be maintained); this applies to both written and electronic changes or corrections (see section 5.18.4(n)). Sponsors should provide guidance to investigators and/or the investigators' designated representatives on making such corrections. Sponsors should have written procedures to assure that changes or corrections in CRFs made by sponsor's designated representatives are documented, are necessary, and are endorsed by the investigator. The investigator should retain records of the changes and corrections.</a:t>
            </a: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4.9.4 The investigator/institution should maintain the trial documents as specified in Essential Documents for the Conduct of a Clinical Trial (see section 8) and as required by the applicable regulatory requirement(s). The investigator/institution should take measures to prevent accidental or premature destruction of these documents.</a:t>
            </a: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4.9.5 Essential documents should be retained until at least 2 years after the last approval of a marketing application in an ICH region and until there are no pending or contemplated marketing applications in an ICH region or at least 2 years have elapsed since the formal discontinuation of clinical development of the investigational product. These documents should be retained for a longer period, however, if required by the applicable regulatory requirements or by an agreement with the sponsor. It is the responsibility of the sponsor to inform the investigator/institution as to when these documents no longer need to be retained (see section 5.5.12).</a:t>
            </a: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4.9.6 The financial aspects of the trial should be documented in an agreement between the sponsor and the investigator/institution.</a:t>
            </a: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4.9.7 Upon request of the monitor, auditor, IRB/IEC, or regulatory authority, the investigator/institution should make available for direct access all requested trial related records.</a:t>
            </a:r>
            <a:endParaRPr lang="en-US" dirty="0"/>
          </a:p>
        </p:txBody>
      </p:sp>
      <p:sp>
        <p:nvSpPr>
          <p:cNvPr id="4" name="Slide Number Placeholder 3"/>
          <p:cNvSpPr>
            <a:spLocks noGrp="1"/>
          </p:cNvSpPr>
          <p:nvPr>
            <p:ph type="sldNum" sz="quarter" idx="10"/>
          </p:nvPr>
        </p:nvSpPr>
        <p:spPr/>
        <p:txBody>
          <a:bodyPr/>
          <a:lstStyle/>
          <a:p>
            <a:fld id="{B43DA468-D667-4477-A643-ADA3F7E0579F}" type="slidenum">
              <a:rPr lang="en-US" smtClean="0"/>
              <a:pPr/>
              <a:t>30</a:t>
            </a:fld>
            <a:endParaRPr lang="en-US" dirty="0"/>
          </a:p>
        </p:txBody>
      </p:sp>
    </p:spTree>
    <p:extLst>
      <p:ext uri="{BB962C8B-B14F-4D97-AF65-F5344CB8AC3E}">
        <p14:creationId xmlns:p14="http://schemas.microsoft.com/office/powerpoint/2010/main" val="228068199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4.10.1 Where required by the applicable regulatory requirements, the investigator should submit written </a:t>
            </a:r>
            <a:r>
              <a:rPr lang="en-US" sz="1200" b="1" i="0" u="sng" strike="noStrike" kern="1200" baseline="0" dirty="0" smtClean="0">
                <a:solidFill>
                  <a:schemeClr val="tx1"/>
                </a:solidFill>
                <a:latin typeface="+mn-lt"/>
                <a:ea typeface="+mn-ea"/>
                <a:cs typeface="+mn-cs"/>
              </a:rPr>
              <a:t>summaries of the trial’s status</a:t>
            </a:r>
            <a:r>
              <a:rPr lang="en-US" sz="1200" b="1" i="0" u="none" strike="noStrike" kern="1200" baseline="0" dirty="0" smtClean="0">
                <a:solidFill>
                  <a:schemeClr val="tx1"/>
                </a:solidFill>
                <a:latin typeface="+mn-lt"/>
                <a:ea typeface="+mn-ea"/>
                <a:cs typeface="+mn-cs"/>
              </a:rPr>
              <a:t> </a:t>
            </a:r>
            <a:r>
              <a:rPr lang="en-US" sz="1200" b="0" i="0" u="none" strike="noStrike" kern="1200" baseline="0" dirty="0" smtClean="0">
                <a:solidFill>
                  <a:schemeClr val="tx1"/>
                </a:solidFill>
                <a:latin typeface="+mn-lt"/>
                <a:ea typeface="+mn-ea"/>
                <a:cs typeface="+mn-cs"/>
              </a:rPr>
              <a:t>to the institution. The investigator/institution should submit written summaries of the status of the trial to the IRB/IEC annually, or more frequently, if requested by the IRB/IEC.</a:t>
            </a: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4.10.2 The investigator should promptly provide written reports to the sponsor, the IRB/IEC (see section 3.3.8), and, where required by the applicable regulatory requirements, the institution on any changes significantly affecting the conduct of the trial, and/or increasing the risk to subjects.</a:t>
            </a:r>
            <a:endParaRPr lang="en-US" dirty="0"/>
          </a:p>
        </p:txBody>
      </p:sp>
      <p:sp>
        <p:nvSpPr>
          <p:cNvPr id="4" name="Slide Number Placeholder 3"/>
          <p:cNvSpPr>
            <a:spLocks noGrp="1"/>
          </p:cNvSpPr>
          <p:nvPr>
            <p:ph type="sldNum" sz="quarter" idx="10"/>
          </p:nvPr>
        </p:nvSpPr>
        <p:spPr/>
        <p:txBody>
          <a:bodyPr/>
          <a:lstStyle/>
          <a:p>
            <a:fld id="{B43DA468-D667-4477-A643-ADA3F7E0579F}" type="slidenum">
              <a:rPr lang="en-US" smtClean="0"/>
              <a:pPr/>
              <a:t>34</a:t>
            </a:fld>
            <a:endParaRPr lang="en-US" dirty="0"/>
          </a:p>
        </p:txBody>
      </p:sp>
    </p:spTree>
    <p:extLst>
      <p:ext uri="{BB962C8B-B14F-4D97-AF65-F5344CB8AC3E}">
        <p14:creationId xmlns:p14="http://schemas.microsoft.com/office/powerpoint/2010/main" val="228068199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b="0" i="0" u="none" strike="noStrike" kern="1200" baseline="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B43DA468-D667-4477-A643-ADA3F7E0579F}" type="slidenum">
              <a:rPr lang="en-US" smtClean="0"/>
              <a:pPr/>
              <a:t>35</a:t>
            </a:fld>
            <a:endParaRPr lang="en-US" dirty="0"/>
          </a:p>
        </p:txBody>
      </p:sp>
    </p:spTree>
    <p:extLst>
      <p:ext uri="{BB962C8B-B14F-4D97-AF65-F5344CB8AC3E}">
        <p14:creationId xmlns:p14="http://schemas.microsoft.com/office/powerpoint/2010/main" val="228068199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4.11.1 All serious adverse events (SAEs) should be reported immediately to the sponsor except for those SAEs that the protocol or other document (e.g., Investigator's Brochure) identifies as not needing immediate reporting. The immediate reports should be followed promptly by detailed, written reports. The immediate and follow-up reports should identify subjects by unique code numbers assigned to the trial subjects rather than by the subjects' names, personal identification numbers, and/or addresses.</a:t>
            </a:r>
            <a:endParaRPr lang="en-US" sz="1200" b="0" i="1" u="none" strike="noStrike" kern="1200" baseline="0" dirty="0" smtClean="0">
              <a:solidFill>
                <a:srgbClr val="FF0000"/>
              </a:solidFill>
              <a:latin typeface="+mn-lt"/>
              <a:ea typeface="+mn-ea"/>
              <a:cs typeface="+mn-cs"/>
            </a:endParaRPr>
          </a:p>
          <a:p>
            <a:endParaRPr lang="en-US" sz="1200" b="0" i="0" u="none" strike="noStrike" kern="1200" baseline="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B43DA468-D667-4477-A643-ADA3F7E0579F}" type="slidenum">
              <a:rPr lang="en-US" smtClean="0"/>
              <a:pPr/>
              <a:t>36</a:t>
            </a:fld>
            <a:endParaRPr lang="en-US" dirty="0"/>
          </a:p>
        </p:txBody>
      </p:sp>
    </p:spTree>
    <p:extLst>
      <p:ext uri="{BB962C8B-B14F-4D97-AF65-F5344CB8AC3E}">
        <p14:creationId xmlns:p14="http://schemas.microsoft.com/office/powerpoint/2010/main" val="228068199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4.11.2 Adverse events and/or laboratory abnormalities identified in the protocol as critical to safety evaluations should be reported to the sponsor according to the reporting requirements and within the time periods specified by the sponsor in the protocol.</a:t>
            </a: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4.11.3 For reported deaths, the investigator should supply the sponsor and the IRB/IEC with any additional requested information (e.g., </a:t>
            </a:r>
            <a:r>
              <a:rPr lang="en-US" sz="1200" b="1" i="0" u="sng" strike="noStrike" kern="1200" baseline="0" dirty="0" smtClean="0">
                <a:solidFill>
                  <a:schemeClr val="tx1"/>
                </a:solidFill>
                <a:latin typeface="+mn-lt"/>
                <a:ea typeface="+mn-ea"/>
                <a:cs typeface="+mn-cs"/>
              </a:rPr>
              <a:t>autopsy reports and terminal medical reports</a:t>
            </a:r>
            <a:r>
              <a:rPr lang="en-US" sz="1200" b="0" i="0" u="none" strike="noStrike" kern="1200" baseline="0" dirty="0" smtClean="0">
                <a:solidFill>
                  <a:schemeClr val="tx1"/>
                </a:solidFill>
                <a:latin typeface="+mn-lt"/>
                <a:ea typeface="+mn-ea"/>
                <a:cs typeface="+mn-cs"/>
              </a:rPr>
              <a:t>).</a:t>
            </a:r>
            <a:endParaRPr lang="en-US" dirty="0"/>
          </a:p>
        </p:txBody>
      </p:sp>
      <p:sp>
        <p:nvSpPr>
          <p:cNvPr id="4" name="Slide Number Placeholder 3"/>
          <p:cNvSpPr>
            <a:spLocks noGrp="1"/>
          </p:cNvSpPr>
          <p:nvPr>
            <p:ph type="sldNum" sz="quarter" idx="10"/>
          </p:nvPr>
        </p:nvSpPr>
        <p:spPr/>
        <p:txBody>
          <a:bodyPr/>
          <a:lstStyle/>
          <a:p>
            <a:fld id="{B43DA468-D667-4477-A643-ADA3F7E0579F}" type="slidenum">
              <a:rPr lang="en-US" smtClean="0"/>
              <a:pPr/>
              <a:t>37</a:t>
            </a:fld>
            <a:endParaRPr lang="en-US" dirty="0"/>
          </a:p>
        </p:txBody>
      </p:sp>
    </p:spTree>
    <p:extLst>
      <p:ext uri="{BB962C8B-B14F-4D97-AF65-F5344CB8AC3E}">
        <p14:creationId xmlns:p14="http://schemas.microsoft.com/office/powerpoint/2010/main" val="22806819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43DA468-D667-4477-A643-ADA3F7E0579F}" type="slidenum">
              <a:rPr lang="en-US" smtClean="0"/>
              <a:pPr/>
              <a:t>3</a:t>
            </a:fld>
            <a:endParaRPr lang="en-US" dirty="0"/>
          </a:p>
        </p:txBody>
      </p:sp>
    </p:spTree>
    <p:extLst>
      <p:ext uri="{BB962C8B-B14F-4D97-AF65-F5344CB8AC3E}">
        <p14:creationId xmlns:p14="http://schemas.microsoft.com/office/powerpoint/2010/main" val="228068199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4.12 If the trial is terminated prematurely or suspended for any reason, the investigator/institution should promptly inform the trial subjects, should assure appropriate therapy and follow-up for the subjects, and, where required by the applicable regulatory requirement(s), should inform the regulatory authority(ies). In addition:</a:t>
            </a: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4.12.1 If the investigator terminates or suspends a trial without prior agreement of the sponsor, the investigator should inform the institution, where required by the applicable regulatory requirements, and the investigator/institution should promptly inform the sponsor and the IRB/IEC, and should provide the sponsor and the IRB/IEC a detailed written explanation of the termination or suspension.</a:t>
            </a: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4.12.2 If the sponsor terminates or suspends a trial (see section 5.21), the investigator should promptly inform the institution, where required by the applicable regulatory requirements, and the investigator/institution should promptly inform the IRB/IEC and provide the IRB/IEC a detailed written explanation of the termination or suspension.</a:t>
            </a: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4.12.3 If the IRB/IEC terminates or suspends its approval/favorable opinion of a trial (see sections 3.1.2 and 3.3.9), the investigator should inform the institution, where required by the applicable regulatory requirements, and the investigator/institution should promptly notify the sponsor and provide the sponsor with a detailed written explanation of the termination or suspension.</a:t>
            </a:r>
            <a:endParaRPr lang="en-US" dirty="0"/>
          </a:p>
        </p:txBody>
      </p:sp>
      <p:sp>
        <p:nvSpPr>
          <p:cNvPr id="4" name="Slide Number Placeholder 3"/>
          <p:cNvSpPr>
            <a:spLocks noGrp="1"/>
          </p:cNvSpPr>
          <p:nvPr>
            <p:ph type="sldNum" sz="quarter" idx="10"/>
          </p:nvPr>
        </p:nvSpPr>
        <p:spPr/>
        <p:txBody>
          <a:bodyPr/>
          <a:lstStyle/>
          <a:p>
            <a:fld id="{B43DA468-D667-4477-A643-ADA3F7E0579F}" type="slidenum">
              <a:rPr lang="en-US" smtClean="0"/>
              <a:pPr/>
              <a:t>38</a:t>
            </a:fld>
            <a:endParaRPr lang="en-US" dirty="0"/>
          </a:p>
        </p:txBody>
      </p:sp>
    </p:spTree>
    <p:extLst>
      <p:ext uri="{BB962C8B-B14F-4D97-AF65-F5344CB8AC3E}">
        <p14:creationId xmlns:p14="http://schemas.microsoft.com/office/powerpoint/2010/main" val="228068199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4.13  </a:t>
            </a:r>
            <a:r>
              <a:rPr lang="en-US" sz="1200" kern="1200" baseline="0" dirty="0" smtClean="0">
                <a:solidFill>
                  <a:schemeClr val="tx1"/>
                </a:solidFill>
                <a:latin typeface="+mn-lt"/>
                <a:ea typeface="MS PGothic" pitchFamily="34" charset="-128"/>
                <a:cs typeface="ＭＳ Ｐゴシック" pitchFamily="-107" charset="-128"/>
              </a:rPr>
              <a:t>Upon completion of the trial, the investigator, where applicable, should inform the institution; the investigator/institution should provide the IRB/IEC with a summary of the trial’s outcome, and the regulatory authority(ies) with any reports required. </a:t>
            </a:r>
            <a:endParaRPr lang="en-US" sz="1200" b="0" i="0" u="none" strike="noStrike" kern="1200" baseline="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B43DA468-D667-4477-A643-ADA3F7E0579F}" type="slidenum">
              <a:rPr lang="en-US" smtClean="0"/>
              <a:pPr/>
              <a:t>39</a:t>
            </a:fld>
            <a:endParaRPr lang="en-US" dirty="0"/>
          </a:p>
        </p:txBody>
      </p:sp>
    </p:spTree>
    <p:extLst>
      <p:ext uri="{BB962C8B-B14F-4D97-AF65-F5344CB8AC3E}">
        <p14:creationId xmlns:p14="http://schemas.microsoft.com/office/powerpoint/2010/main" val="2280681996"/>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b="0" i="0" u="none" strike="noStrike" kern="1200" baseline="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B43DA468-D667-4477-A643-ADA3F7E0579F}" type="slidenum">
              <a:rPr lang="en-US" smtClean="0"/>
              <a:pPr/>
              <a:t>43</a:t>
            </a:fld>
            <a:endParaRPr lang="en-US" dirty="0"/>
          </a:p>
        </p:txBody>
      </p:sp>
    </p:spTree>
    <p:extLst>
      <p:ext uri="{BB962C8B-B14F-4D97-AF65-F5344CB8AC3E}">
        <p14:creationId xmlns:p14="http://schemas.microsoft.com/office/powerpoint/2010/main" val="228068199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b="0" i="0" u="none" strike="noStrike" kern="1200" baseline="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B43DA468-D667-4477-A643-ADA3F7E0579F}" type="slidenum">
              <a:rPr lang="en-US" smtClean="0"/>
              <a:pPr/>
              <a:t>44</a:t>
            </a:fld>
            <a:endParaRPr lang="en-US" dirty="0"/>
          </a:p>
        </p:txBody>
      </p:sp>
    </p:spTree>
    <p:extLst>
      <p:ext uri="{BB962C8B-B14F-4D97-AF65-F5344CB8AC3E}">
        <p14:creationId xmlns:p14="http://schemas.microsoft.com/office/powerpoint/2010/main" val="2280681996"/>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43DA468-D667-4477-A643-ADA3F7E0579F}" type="slidenum">
              <a:rPr lang="en-US" smtClean="0"/>
              <a:pPr/>
              <a:t>46</a:t>
            </a:fld>
            <a:endParaRPr lang="en-US" dirty="0"/>
          </a:p>
        </p:txBody>
      </p:sp>
    </p:spTree>
    <p:extLst>
      <p:ext uri="{BB962C8B-B14F-4D97-AF65-F5344CB8AC3E}">
        <p14:creationId xmlns:p14="http://schemas.microsoft.com/office/powerpoint/2010/main" val="2280681996"/>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i="1" dirty="0"/>
          </a:p>
        </p:txBody>
      </p:sp>
      <p:sp>
        <p:nvSpPr>
          <p:cNvPr id="4" name="Slide Number Placeholder 3"/>
          <p:cNvSpPr>
            <a:spLocks noGrp="1"/>
          </p:cNvSpPr>
          <p:nvPr>
            <p:ph type="sldNum" sz="quarter" idx="10"/>
          </p:nvPr>
        </p:nvSpPr>
        <p:spPr/>
        <p:txBody>
          <a:bodyPr/>
          <a:lstStyle/>
          <a:p>
            <a:fld id="{B43DA468-D667-4477-A643-ADA3F7E0579F}" type="slidenum">
              <a:rPr lang="en-US" smtClean="0"/>
              <a:pPr/>
              <a:t>47</a:t>
            </a:fld>
            <a:endParaRPr lang="en-US" dirty="0"/>
          </a:p>
        </p:txBody>
      </p:sp>
    </p:spTree>
    <p:extLst>
      <p:ext uri="{BB962C8B-B14F-4D97-AF65-F5344CB8AC3E}">
        <p14:creationId xmlns:p14="http://schemas.microsoft.com/office/powerpoint/2010/main" val="22806819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43DA468-D667-4477-A643-ADA3F7E0579F}" type="slidenum">
              <a:rPr lang="en-US" smtClean="0"/>
              <a:pPr/>
              <a:t>4</a:t>
            </a:fld>
            <a:endParaRPr lang="en-US" dirty="0"/>
          </a:p>
        </p:txBody>
      </p:sp>
    </p:spTree>
    <p:extLst>
      <p:ext uri="{BB962C8B-B14F-4D97-AF65-F5344CB8AC3E}">
        <p14:creationId xmlns:p14="http://schemas.microsoft.com/office/powerpoint/2010/main" val="22806819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43DA468-D667-4477-A643-ADA3F7E0579F}" type="slidenum">
              <a:rPr lang="en-US" smtClean="0"/>
              <a:pPr/>
              <a:t>5</a:t>
            </a:fld>
            <a:endParaRPr lang="en-US" dirty="0"/>
          </a:p>
        </p:txBody>
      </p:sp>
    </p:spTree>
    <p:extLst>
      <p:ext uri="{BB962C8B-B14F-4D97-AF65-F5344CB8AC3E}">
        <p14:creationId xmlns:p14="http://schemas.microsoft.com/office/powerpoint/2010/main" val="22806819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4.1.1 The investigator(s) should be qualified by </a:t>
            </a:r>
            <a:r>
              <a:rPr lang="en-US" sz="1200" b="1" i="0" u="sng" strike="noStrike" kern="1200" baseline="0" dirty="0" smtClean="0">
                <a:solidFill>
                  <a:srgbClr val="FF0000"/>
                </a:solidFill>
                <a:latin typeface="+mn-lt"/>
                <a:ea typeface="+mn-ea"/>
                <a:cs typeface="+mn-cs"/>
              </a:rPr>
              <a:t>education, training, and experience </a:t>
            </a:r>
            <a:r>
              <a:rPr lang="en-US" sz="1200" b="0" i="0" u="none" strike="noStrike" kern="1200" baseline="0" dirty="0" smtClean="0">
                <a:solidFill>
                  <a:schemeClr val="tx1"/>
                </a:solidFill>
                <a:latin typeface="+mn-lt"/>
                <a:ea typeface="+mn-ea"/>
                <a:cs typeface="+mn-cs"/>
              </a:rPr>
              <a:t>to assume responsibility for the proper conduct of the trial, should meet all the qualifications specified by the applicable regulatory requirement(s), and should provide evidence of such qualifications through up-to-date curriculum vitae and/or other relevant documentation requested by the sponsor, the IRB/IEC, and/or the regulatory authority(ies).</a:t>
            </a: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4.1.2 The investigator should be thoroughly familiar with the appropriate use of the investigational product(s), as described in the </a:t>
            </a:r>
            <a:r>
              <a:rPr lang="en-US" sz="1200" b="1" i="0" u="sng" strike="noStrike" kern="1200" baseline="0" dirty="0" smtClean="0">
                <a:solidFill>
                  <a:schemeClr val="tx1"/>
                </a:solidFill>
                <a:latin typeface="+mn-lt"/>
                <a:ea typeface="+mn-ea"/>
                <a:cs typeface="+mn-cs"/>
              </a:rPr>
              <a:t>protocol</a:t>
            </a:r>
            <a:r>
              <a:rPr lang="en-US" sz="1200" b="0" i="0" u="none" strike="noStrike" kern="1200" baseline="0" dirty="0" smtClean="0">
                <a:solidFill>
                  <a:schemeClr val="tx1"/>
                </a:solidFill>
                <a:latin typeface="+mn-lt"/>
                <a:ea typeface="+mn-ea"/>
                <a:cs typeface="+mn-cs"/>
              </a:rPr>
              <a:t>, in the </a:t>
            </a:r>
            <a:r>
              <a:rPr lang="en-US" sz="1200" b="1" i="0" u="sng" strike="noStrike" kern="1200" baseline="0" dirty="0" smtClean="0">
                <a:solidFill>
                  <a:schemeClr val="tx1"/>
                </a:solidFill>
                <a:latin typeface="+mn-lt"/>
                <a:ea typeface="+mn-ea"/>
                <a:cs typeface="+mn-cs"/>
              </a:rPr>
              <a:t>current Investigator's Brochure</a:t>
            </a:r>
            <a:r>
              <a:rPr lang="en-US" sz="1200" b="0" i="0" u="none" strike="noStrike" kern="1200" baseline="0" dirty="0" smtClean="0">
                <a:solidFill>
                  <a:schemeClr val="tx1"/>
                </a:solidFill>
                <a:latin typeface="+mn-lt"/>
                <a:ea typeface="+mn-ea"/>
                <a:cs typeface="+mn-cs"/>
              </a:rPr>
              <a:t>, in the </a:t>
            </a:r>
            <a:r>
              <a:rPr lang="en-US" sz="1200" b="1" i="0" u="sng" strike="noStrike" kern="1200" baseline="0" dirty="0" smtClean="0">
                <a:solidFill>
                  <a:schemeClr val="tx1"/>
                </a:solidFill>
                <a:latin typeface="+mn-lt"/>
                <a:ea typeface="+mn-ea"/>
                <a:cs typeface="+mn-cs"/>
              </a:rPr>
              <a:t>product information</a:t>
            </a:r>
            <a:r>
              <a:rPr lang="en-US" sz="1200" b="0" i="0" u="none" strike="noStrike" kern="1200" baseline="0" dirty="0" smtClean="0">
                <a:solidFill>
                  <a:schemeClr val="tx1"/>
                </a:solidFill>
                <a:latin typeface="+mn-lt"/>
                <a:ea typeface="+mn-ea"/>
                <a:cs typeface="+mn-cs"/>
              </a:rPr>
              <a:t>, and in </a:t>
            </a:r>
            <a:r>
              <a:rPr lang="en-US" sz="1200" b="1" i="0" u="sng" strike="noStrike" kern="1200" baseline="0" dirty="0" smtClean="0">
                <a:solidFill>
                  <a:schemeClr val="tx1"/>
                </a:solidFill>
                <a:latin typeface="+mn-lt"/>
                <a:ea typeface="+mn-ea"/>
                <a:cs typeface="+mn-cs"/>
              </a:rPr>
              <a:t>other information sources provided by the sponsor</a:t>
            </a:r>
            <a:r>
              <a:rPr lang="en-US" sz="1200" b="0" i="0" u="none" strike="noStrike" kern="1200" baseline="0" dirty="0" smtClean="0">
                <a:solidFill>
                  <a:schemeClr val="tx1"/>
                </a:solidFill>
                <a:latin typeface="+mn-lt"/>
                <a:ea typeface="+mn-ea"/>
                <a:cs typeface="+mn-cs"/>
              </a:rPr>
              <a:t>.</a:t>
            </a: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4.1.3 The investigator should be aware of, and should comply with, GCP and the applicable regulatory requirements.</a:t>
            </a: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4.1.4 The investigator/institution should permit monitoring and auditing by the sponsor, and inspection by the appropriate regulatory authority(ies).</a:t>
            </a: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4.1.5 The investigator should maintain a list of </a:t>
            </a:r>
            <a:r>
              <a:rPr lang="en-US" sz="1200" b="1" i="0" u="sng" strike="noStrike" kern="1200" baseline="0" dirty="0" smtClean="0">
                <a:solidFill>
                  <a:schemeClr val="tx1"/>
                </a:solidFill>
                <a:latin typeface="+mn-lt"/>
                <a:ea typeface="+mn-ea"/>
                <a:cs typeface="+mn-cs"/>
              </a:rPr>
              <a:t>appropriately qualified persons </a:t>
            </a:r>
            <a:r>
              <a:rPr lang="en-US" sz="1200" b="0" i="0" u="none" strike="noStrike" kern="1200" baseline="0" dirty="0" smtClean="0">
                <a:solidFill>
                  <a:schemeClr val="tx1"/>
                </a:solidFill>
                <a:latin typeface="+mn-lt"/>
                <a:ea typeface="+mn-ea"/>
                <a:cs typeface="+mn-cs"/>
              </a:rPr>
              <a:t>to </a:t>
            </a:r>
            <a:r>
              <a:rPr lang="en-US" sz="1200" b="1" i="0" u="sng" strike="noStrike" kern="1200" baseline="0" dirty="0" smtClean="0">
                <a:solidFill>
                  <a:schemeClr val="tx1"/>
                </a:solidFill>
                <a:latin typeface="+mn-lt"/>
                <a:ea typeface="+mn-ea"/>
                <a:cs typeface="+mn-cs"/>
              </a:rPr>
              <a:t>whom the investigator has delegated significant trial-related duties</a:t>
            </a:r>
            <a:r>
              <a:rPr lang="en-US" sz="1200" b="0" i="0" u="none" strike="noStrike" kern="1200" baseline="0" dirty="0" smtClean="0">
                <a:solidFill>
                  <a:schemeClr val="tx1"/>
                </a:solidFill>
                <a:latin typeface="+mn-lt"/>
                <a:ea typeface="+mn-ea"/>
                <a:cs typeface="+mn-cs"/>
              </a:rPr>
              <a:t>.</a:t>
            </a:r>
            <a:endParaRPr lang="en-US" dirty="0"/>
          </a:p>
        </p:txBody>
      </p:sp>
      <p:sp>
        <p:nvSpPr>
          <p:cNvPr id="4" name="Slide Number Placeholder 3"/>
          <p:cNvSpPr>
            <a:spLocks noGrp="1"/>
          </p:cNvSpPr>
          <p:nvPr>
            <p:ph type="sldNum" sz="quarter" idx="10"/>
          </p:nvPr>
        </p:nvSpPr>
        <p:spPr/>
        <p:txBody>
          <a:bodyPr/>
          <a:lstStyle/>
          <a:p>
            <a:fld id="{B43DA468-D667-4477-A643-ADA3F7E0579F}" type="slidenum">
              <a:rPr lang="en-US" smtClean="0"/>
              <a:pPr/>
              <a:t>11</a:t>
            </a:fld>
            <a:endParaRPr lang="en-US" dirty="0"/>
          </a:p>
        </p:txBody>
      </p:sp>
    </p:spTree>
    <p:extLst>
      <p:ext uri="{BB962C8B-B14F-4D97-AF65-F5344CB8AC3E}">
        <p14:creationId xmlns:p14="http://schemas.microsoft.com/office/powerpoint/2010/main" val="22806819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4.2.1 The investigator should be able to demonstrate </a:t>
            </a:r>
            <a:r>
              <a:rPr lang="en-US" sz="1200" b="1" i="0" u="sng" strike="noStrike" kern="1200" baseline="0" dirty="0" smtClean="0">
                <a:solidFill>
                  <a:schemeClr val="tx1"/>
                </a:solidFill>
                <a:latin typeface="+mn-lt"/>
                <a:ea typeface="+mn-ea"/>
                <a:cs typeface="+mn-cs"/>
              </a:rPr>
              <a:t>(e.g., based on retrospective data)</a:t>
            </a:r>
            <a:r>
              <a:rPr lang="en-US" sz="1200" b="1" i="0" u="none" strike="noStrike" kern="1200" baseline="0" dirty="0" smtClean="0">
                <a:solidFill>
                  <a:schemeClr val="tx1"/>
                </a:solidFill>
                <a:latin typeface="+mn-lt"/>
                <a:ea typeface="+mn-ea"/>
                <a:cs typeface="+mn-cs"/>
              </a:rPr>
              <a:t> </a:t>
            </a:r>
            <a:r>
              <a:rPr lang="en-US" sz="1200" b="0" i="0" u="none" strike="noStrike" kern="1200" baseline="0" dirty="0" smtClean="0">
                <a:solidFill>
                  <a:schemeClr val="tx1"/>
                </a:solidFill>
                <a:latin typeface="+mn-lt"/>
                <a:ea typeface="+mn-ea"/>
                <a:cs typeface="+mn-cs"/>
              </a:rPr>
              <a:t>a potential for recruiting the required number of suitable subjects within the agreed recruitment period.</a:t>
            </a: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4.2.2 The investigator should have sufficient time to properly conduct and complete the trial </a:t>
            </a:r>
            <a:r>
              <a:rPr lang="en-US" sz="1200" b="1" i="0" u="sng" strike="noStrike" kern="1200" baseline="0" dirty="0" smtClean="0">
                <a:solidFill>
                  <a:schemeClr val="tx1"/>
                </a:solidFill>
                <a:latin typeface="+mn-lt"/>
                <a:ea typeface="+mn-ea"/>
                <a:cs typeface="+mn-cs"/>
              </a:rPr>
              <a:t>within the agreed trial period</a:t>
            </a:r>
            <a:r>
              <a:rPr lang="en-US" sz="1200" b="0" i="0" u="none" strike="noStrike" kern="1200" baseline="0" dirty="0" smtClean="0">
                <a:solidFill>
                  <a:schemeClr val="tx1"/>
                </a:solidFill>
                <a:latin typeface="+mn-lt"/>
                <a:ea typeface="+mn-ea"/>
                <a:cs typeface="+mn-cs"/>
              </a:rPr>
              <a:t>.</a:t>
            </a: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4.2.3 The investigator should have available an adequate number of qualified staff and adequate facilities for the foreseen duration of the trial to conduct the trial </a:t>
            </a:r>
            <a:r>
              <a:rPr lang="en-US" sz="1200" b="1" i="0" u="sng" strike="noStrike" kern="1200" baseline="0" dirty="0" smtClean="0">
                <a:solidFill>
                  <a:schemeClr val="tx1"/>
                </a:solidFill>
                <a:latin typeface="+mn-lt"/>
                <a:ea typeface="+mn-ea"/>
                <a:cs typeface="+mn-cs"/>
              </a:rPr>
              <a:t>properly and safely</a:t>
            </a:r>
            <a:r>
              <a:rPr lang="en-US" sz="1200" b="0" i="0" u="none" strike="noStrike" kern="1200" baseline="0" dirty="0" smtClean="0">
                <a:solidFill>
                  <a:schemeClr val="tx1"/>
                </a:solidFill>
                <a:latin typeface="+mn-lt"/>
                <a:ea typeface="+mn-ea"/>
                <a:cs typeface="+mn-cs"/>
              </a:rPr>
              <a:t>.</a:t>
            </a: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4.2.4 The investigator should ensure that all persons assisting with the trial are adequately informed about the protocol, the investigational product(s), and their trial-related duties and functions.</a:t>
            </a:r>
            <a:endParaRPr lang="en-US" dirty="0"/>
          </a:p>
        </p:txBody>
      </p:sp>
      <p:sp>
        <p:nvSpPr>
          <p:cNvPr id="4" name="Slide Number Placeholder 3"/>
          <p:cNvSpPr>
            <a:spLocks noGrp="1"/>
          </p:cNvSpPr>
          <p:nvPr>
            <p:ph type="sldNum" sz="quarter" idx="10"/>
          </p:nvPr>
        </p:nvSpPr>
        <p:spPr/>
        <p:txBody>
          <a:bodyPr/>
          <a:lstStyle/>
          <a:p>
            <a:fld id="{B43DA468-D667-4477-A643-ADA3F7E0579F}" type="slidenum">
              <a:rPr lang="en-US" smtClean="0"/>
              <a:pPr/>
              <a:t>12</a:t>
            </a:fld>
            <a:endParaRPr lang="en-US" dirty="0"/>
          </a:p>
        </p:txBody>
      </p:sp>
    </p:spTree>
    <p:extLst>
      <p:ext uri="{BB962C8B-B14F-4D97-AF65-F5344CB8AC3E}">
        <p14:creationId xmlns:p14="http://schemas.microsoft.com/office/powerpoint/2010/main" val="228068199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4.3.1 A qualified physician (or dentist, when appropriate), who is an investigator </a:t>
            </a:r>
            <a:r>
              <a:rPr lang="en-US" sz="1200" b="1" i="0" u="sng" strike="noStrike" kern="1200" baseline="0" dirty="0" smtClean="0">
                <a:solidFill>
                  <a:schemeClr val="tx1"/>
                </a:solidFill>
                <a:latin typeface="+mn-lt"/>
                <a:ea typeface="+mn-ea"/>
                <a:cs typeface="+mn-cs"/>
              </a:rPr>
              <a:t>or a subinvestigator</a:t>
            </a:r>
            <a:r>
              <a:rPr lang="en-US" sz="1200" b="0" i="0" u="none" strike="noStrike" kern="1200" baseline="0" dirty="0" smtClean="0">
                <a:solidFill>
                  <a:schemeClr val="tx1"/>
                </a:solidFill>
                <a:latin typeface="+mn-lt"/>
                <a:ea typeface="+mn-ea"/>
                <a:cs typeface="+mn-cs"/>
              </a:rPr>
              <a:t> for the trial, should be responsible for all trial-related medical (or dental) decisions.</a:t>
            </a: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4.3.2 </a:t>
            </a:r>
            <a:r>
              <a:rPr lang="en-US" sz="1200" b="1" i="0" u="sng" strike="noStrike" kern="1200" baseline="0" dirty="0" smtClean="0">
                <a:solidFill>
                  <a:schemeClr val="tx1"/>
                </a:solidFill>
                <a:latin typeface="+mn-lt"/>
                <a:ea typeface="+mn-ea"/>
                <a:cs typeface="+mn-cs"/>
              </a:rPr>
              <a:t>During and following a subject's participation in a trial</a:t>
            </a:r>
            <a:r>
              <a:rPr lang="en-US" sz="1200" b="0" i="0" u="none" strike="noStrike" kern="1200" baseline="0" dirty="0" smtClean="0">
                <a:solidFill>
                  <a:schemeClr val="tx1"/>
                </a:solidFill>
                <a:latin typeface="+mn-lt"/>
                <a:ea typeface="+mn-ea"/>
                <a:cs typeface="+mn-cs"/>
              </a:rPr>
              <a:t>, the investigator/institution should ensure that adequate medical care is provided to a subject for any adverse events, including clinically significant laboratory values, related to the trial. The investigator/institution should inform a subject when medical care is needed for intercurrent illness(es) of which the investigator becomes aware.</a:t>
            </a: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4.3.3 It is recommended that the investigator inform the subject's primary physician about the subject's participation in the trial </a:t>
            </a:r>
            <a:r>
              <a:rPr lang="en-US" sz="1200" b="1" i="0" u="sng" strike="noStrike" kern="1200" baseline="0" dirty="0" smtClean="0">
                <a:solidFill>
                  <a:schemeClr val="tx1"/>
                </a:solidFill>
                <a:latin typeface="+mn-lt"/>
                <a:ea typeface="+mn-ea"/>
                <a:cs typeface="+mn-cs"/>
              </a:rPr>
              <a:t>if the subject has a primary physician and if the subject agrees </a:t>
            </a:r>
            <a:r>
              <a:rPr lang="en-US" sz="1200" b="0" i="0" u="none" strike="noStrike" kern="1200" baseline="0" dirty="0" smtClean="0">
                <a:solidFill>
                  <a:schemeClr val="tx1"/>
                </a:solidFill>
                <a:latin typeface="+mn-lt"/>
                <a:ea typeface="+mn-ea"/>
                <a:cs typeface="+mn-cs"/>
              </a:rPr>
              <a:t>to the primary physician being informed.</a:t>
            </a: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4.3.4 Although a subject is not obliged to give his/her reason(s) for withdrawing prematurely from a trial, the investigator should make a reasonable effort to ascertain the reason(s), </a:t>
            </a:r>
            <a:r>
              <a:rPr lang="en-US" sz="1200" b="1" i="0" u="sng" strike="noStrike" kern="1200" baseline="0" dirty="0" smtClean="0">
                <a:solidFill>
                  <a:schemeClr val="tx1"/>
                </a:solidFill>
                <a:latin typeface="+mn-lt"/>
                <a:ea typeface="+mn-ea"/>
                <a:cs typeface="+mn-cs"/>
              </a:rPr>
              <a:t>while fully respecting the subject's rights</a:t>
            </a:r>
            <a:r>
              <a:rPr lang="en-US" sz="1200" b="0" i="0" u="none" strike="noStrike" kern="1200" baseline="0" dirty="0" smtClean="0">
                <a:solidFill>
                  <a:schemeClr val="tx1"/>
                </a:solidFill>
                <a:latin typeface="+mn-lt"/>
                <a:ea typeface="+mn-ea"/>
                <a:cs typeface="+mn-cs"/>
              </a:rPr>
              <a:t>.</a:t>
            </a:r>
            <a:endParaRPr lang="en-US" dirty="0"/>
          </a:p>
        </p:txBody>
      </p:sp>
      <p:sp>
        <p:nvSpPr>
          <p:cNvPr id="4" name="Slide Number Placeholder 3"/>
          <p:cNvSpPr>
            <a:spLocks noGrp="1"/>
          </p:cNvSpPr>
          <p:nvPr>
            <p:ph type="sldNum" sz="quarter" idx="10"/>
          </p:nvPr>
        </p:nvSpPr>
        <p:spPr/>
        <p:txBody>
          <a:bodyPr/>
          <a:lstStyle/>
          <a:p>
            <a:fld id="{B43DA468-D667-4477-A643-ADA3F7E0579F}" type="slidenum">
              <a:rPr lang="en-US" smtClean="0"/>
              <a:pPr/>
              <a:t>13</a:t>
            </a:fld>
            <a:endParaRPr lang="en-US" dirty="0"/>
          </a:p>
        </p:txBody>
      </p:sp>
    </p:spTree>
    <p:extLst>
      <p:ext uri="{BB962C8B-B14F-4D97-AF65-F5344CB8AC3E}">
        <p14:creationId xmlns:p14="http://schemas.microsoft.com/office/powerpoint/2010/main" val="228068199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4.4.1 Before initiating a trial, the investigator/institution should have </a:t>
            </a:r>
            <a:r>
              <a:rPr lang="en-US" sz="1200" b="1" i="0" u="sng" strike="noStrike" kern="1200" baseline="0" dirty="0" smtClean="0">
                <a:solidFill>
                  <a:schemeClr val="tx1"/>
                </a:solidFill>
                <a:latin typeface="+mn-lt"/>
                <a:ea typeface="+mn-ea"/>
                <a:cs typeface="+mn-cs"/>
              </a:rPr>
              <a:t>written and dated</a:t>
            </a:r>
            <a:r>
              <a:rPr lang="en-US" sz="1200" b="1" i="0" u="none" strike="noStrike" kern="1200" baseline="0" dirty="0" smtClean="0">
                <a:solidFill>
                  <a:schemeClr val="tx1"/>
                </a:solidFill>
                <a:latin typeface="+mn-lt"/>
                <a:ea typeface="+mn-ea"/>
                <a:cs typeface="+mn-cs"/>
              </a:rPr>
              <a:t> </a:t>
            </a:r>
            <a:r>
              <a:rPr lang="en-US" sz="1200" b="0" i="0" u="none" strike="noStrike" kern="1200" baseline="0" dirty="0" smtClean="0">
                <a:solidFill>
                  <a:schemeClr val="tx1"/>
                </a:solidFill>
                <a:latin typeface="+mn-lt"/>
                <a:ea typeface="+mn-ea"/>
                <a:cs typeface="+mn-cs"/>
              </a:rPr>
              <a:t>approval/favorable opinion from the IRB/IEC for the trial </a:t>
            </a:r>
            <a:r>
              <a:rPr lang="en-US" sz="1200" b="1" i="0" u="sng" strike="noStrike" kern="1200" baseline="0" dirty="0" smtClean="0">
                <a:solidFill>
                  <a:schemeClr val="tx1"/>
                </a:solidFill>
                <a:latin typeface="+mn-lt"/>
                <a:ea typeface="+mn-ea"/>
                <a:cs typeface="+mn-cs"/>
              </a:rPr>
              <a:t>protocol, written informed consent form, consent form updates, subject recruitment procedures</a:t>
            </a:r>
            <a:r>
              <a:rPr lang="en-US" sz="1200" b="1" i="0" u="none" strike="noStrike" kern="1200" baseline="0" dirty="0" smtClean="0">
                <a:solidFill>
                  <a:schemeClr val="tx1"/>
                </a:solidFill>
                <a:latin typeface="+mn-lt"/>
                <a:ea typeface="+mn-ea"/>
                <a:cs typeface="+mn-cs"/>
              </a:rPr>
              <a:t> </a:t>
            </a:r>
            <a:r>
              <a:rPr lang="en-US" sz="1200" b="0" i="0" u="none" strike="noStrike" kern="1200" baseline="0" dirty="0" smtClean="0">
                <a:solidFill>
                  <a:schemeClr val="tx1"/>
                </a:solidFill>
                <a:latin typeface="+mn-lt"/>
                <a:ea typeface="+mn-ea"/>
                <a:cs typeface="+mn-cs"/>
              </a:rPr>
              <a:t>(e.g., </a:t>
            </a:r>
            <a:r>
              <a:rPr lang="en-US" sz="1200" b="1" i="0" u="sng" strike="noStrike" kern="1200" baseline="0" dirty="0" smtClean="0">
                <a:solidFill>
                  <a:schemeClr val="tx1"/>
                </a:solidFill>
                <a:latin typeface="+mn-lt"/>
                <a:ea typeface="+mn-ea"/>
                <a:cs typeface="+mn-cs"/>
              </a:rPr>
              <a:t>advertisements</a:t>
            </a:r>
            <a:r>
              <a:rPr lang="en-US" sz="1200" b="0" i="0" u="none" strike="noStrike" kern="1200" baseline="0" dirty="0" smtClean="0">
                <a:solidFill>
                  <a:schemeClr val="tx1"/>
                </a:solidFill>
                <a:latin typeface="+mn-lt"/>
                <a:ea typeface="+mn-ea"/>
                <a:cs typeface="+mn-cs"/>
              </a:rPr>
              <a:t>), and </a:t>
            </a:r>
            <a:r>
              <a:rPr lang="en-US" sz="1200" b="1" i="0" u="sng" strike="noStrike" kern="1200" baseline="0" dirty="0" smtClean="0">
                <a:solidFill>
                  <a:schemeClr val="tx1"/>
                </a:solidFill>
                <a:latin typeface="+mn-lt"/>
                <a:ea typeface="+mn-ea"/>
                <a:cs typeface="+mn-cs"/>
              </a:rPr>
              <a:t>any other written information to be provided to subjects</a:t>
            </a:r>
            <a:r>
              <a:rPr lang="en-US" sz="1200" b="0" i="0" u="none" strike="noStrike" kern="1200" baseline="0" dirty="0" smtClean="0">
                <a:solidFill>
                  <a:schemeClr val="tx1"/>
                </a:solidFill>
                <a:latin typeface="+mn-lt"/>
                <a:ea typeface="+mn-ea"/>
                <a:cs typeface="+mn-cs"/>
              </a:rPr>
              <a:t>.</a:t>
            </a: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4.4.2 As part of the investigator's/institution's written application to the IRB/IEC, the investigator/institution should provide the IRB/IEC with a current copy of the Investigator's Brochure. If the Investigator's Brochure is updated during the trial, the investigator/institution should supply a copy of the updated Investigator</a:t>
            </a:r>
            <a:r>
              <a:rPr lang="en-US" sz="1200" b="0" i="0" u="none" strike="noStrike" kern="1200" baseline="0" dirty="0" smtClean="0">
                <a:solidFill>
                  <a:schemeClr val="tx1"/>
                </a:solidFill>
                <a:latin typeface="+mn-lt"/>
                <a:ea typeface="MS PGothic" pitchFamily="34" charset="-128"/>
                <a:cs typeface="ＭＳ Ｐゴシック" pitchFamily="-107" charset="-128"/>
              </a:rPr>
              <a:t>'</a:t>
            </a:r>
            <a:r>
              <a:rPr lang="en-US" sz="1200" b="0" i="0" u="none" strike="noStrike" kern="1200" baseline="0" dirty="0" smtClean="0">
                <a:solidFill>
                  <a:schemeClr val="tx1"/>
                </a:solidFill>
                <a:latin typeface="+mn-lt"/>
                <a:ea typeface="+mn-ea"/>
                <a:cs typeface="+mn-cs"/>
              </a:rPr>
              <a:t>s Brochure to the IRB/IEC.</a:t>
            </a: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4.4.3 During the trial the investigator/institution should provide to the IRB/IEC all documents subject to its review.</a:t>
            </a:r>
            <a:endParaRPr lang="en-US" dirty="0"/>
          </a:p>
        </p:txBody>
      </p:sp>
      <p:sp>
        <p:nvSpPr>
          <p:cNvPr id="4" name="Slide Number Placeholder 3"/>
          <p:cNvSpPr>
            <a:spLocks noGrp="1"/>
          </p:cNvSpPr>
          <p:nvPr>
            <p:ph type="sldNum" sz="quarter" idx="10"/>
          </p:nvPr>
        </p:nvSpPr>
        <p:spPr/>
        <p:txBody>
          <a:bodyPr/>
          <a:lstStyle/>
          <a:p>
            <a:fld id="{B43DA468-D667-4477-A643-ADA3F7E0579F}" type="slidenum">
              <a:rPr lang="en-US" smtClean="0"/>
              <a:pPr/>
              <a:t>14</a:t>
            </a:fld>
            <a:endParaRPr lang="en-US" dirty="0"/>
          </a:p>
        </p:txBody>
      </p:sp>
    </p:spTree>
    <p:extLst>
      <p:ext uri="{BB962C8B-B14F-4D97-AF65-F5344CB8AC3E}">
        <p14:creationId xmlns:p14="http://schemas.microsoft.com/office/powerpoint/2010/main" val="228068199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Master" Target="../slideMasters/slideMaster1.xml"/><Relationship Id="rId1" Type="http://schemas.openxmlformats.org/officeDocument/2006/relationships/themeOverride" Target="../theme/themeOverride4.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ight Triangle 3"/>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dirty="0"/>
          </a:p>
        </p:txBody>
      </p:sp>
      <p:grpSp>
        <p:nvGrpSpPr>
          <p:cNvPr id="5" name="Group 15"/>
          <p:cNvGrpSpPr>
            <a:grpSpLocks/>
          </p:cNvGrpSpPr>
          <p:nvPr/>
        </p:nvGrpSpPr>
        <p:grpSpPr bwMode="auto">
          <a:xfrm>
            <a:off x="-3175" y="4953000"/>
            <a:ext cx="9147175" cy="1911350"/>
            <a:chOff x="-3765" y="4832896"/>
            <a:chExt cx="9147765" cy="2032192"/>
          </a:xfrm>
        </p:grpSpPr>
        <p:sp>
          <p:nvSpPr>
            <p:cNvPr id="6" name="Freeform 5"/>
            <p:cNvSpPr>
              <a:spLocks/>
            </p:cNvSpPr>
            <p:nvPr/>
          </p:nvSpPr>
          <p:spPr bwMode="auto">
            <a:xfrm>
              <a:off x="1687032" y="4832896"/>
              <a:ext cx="7456968"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dirty="0">
                <a:ea typeface="ＭＳ Ｐゴシック" pitchFamily="-107" charset="-128"/>
              </a:endParaRPr>
            </a:p>
          </p:txBody>
        </p:sp>
        <p:sp>
          <p:nvSpPr>
            <p:cNvPr id="7" name="Freeform 6"/>
            <p:cNvSpPr>
              <a:spLocks/>
            </p:cNvSpPr>
            <p:nvPr/>
          </p:nvSpPr>
          <p:spPr bwMode="auto">
            <a:xfrm>
              <a:off x="35926" y="5135025"/>
              <a:ext cx="9108074" cy="838869"/>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a:defRPr/>
              </a:pPr>
              <a:endParaRPr lang="en-US" dirty="0">
                <a:ea typeface="ＭＳ Ｐゴシック" pitchFamily="-107" charset="-128"/>
              </a:endParaRPr>
            </a:p>
          </p:txBody>
        </p:sp>
        <p:sp>
          <p:nvSpPr>
            <p:cNvPr id="8" name="Freeform 7"/>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dirty="0"/>
            </a:p>
          </p:txBody>
        </p:sp>
        <p:cxnSp>
          <p:nvCxnSpPr>
            <p:cNvPr id="10" name="Straight Connector 9"/>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9" name="Title 8"/>
          <p:cNvSpPr>
            <a:spLocks noGrp="1"/>
          </p:cNvSpPr>
          <p:nvPr>
            <p:ph type="ctrTitle"/>
          </p:nvPr>
        </p:nvSpPr>
        <p:spPr>
          <a:xfrm>
            <a:off x="685800" y="1752601"/>
            <a:ext cx="7772400" cy="1829761"/>
          </a:xfrm>
        </p:spPr>
        <p:txBody>
          <a:bodyPr anchor="b"/>
          <a:lstStyle>
            <a:lvl1pPr algn="r">
              <a:defRPr sz="4800" b="1">
                <a:solidFill>
                  <a:schemeClr val="tx2"/>
                </a:solidFill>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dirty="0" smtClean="0"/>
              <a:t>Click to edit Master subtitle style</a:t>
            </a:r>
            <a:endParaRPr lang="en-US" dirty="0"/>
          </a:p>
        </p:txBody>
      </p:sp>
      <p:sp>
        <p:nvSpPr>
          <p:cNvPr id="11" name="Footer Placeholder 18"/>
          <p:cNvSpPr>
            <a:spLocks noGrp="1"/>
          </p:cNvSpPr>
          <p:nvPr>
            <p:ph type="ftr" sz="quarter" idx="10"/>
          </p:nvPr>
        </p:nvSpPr>
        <p:spPr>
          <a:xfrm>
            <a:off x="6296025" y="6408738"/>
            <a:ext cx="2351088" cy="365125"/>
          </a:xfrm>
        </p:spPr>
        <p:txBody>
          <a:bodyPr/>
          <a:lstStyle>
            <a:lvl1pPr>
              <a:defRPr sz="900">
                <a:solidFill>
                  <a:schemeClr val="accent1">
                    <a:tint val="20000"/>
                  </a:schemeClr>
                </a:solidFill>
              </a:defRPr>
            </a:lvl1pPr>
            <a:extLst/>
          </a:lstStyle>
          <a:p>
            <a:pPr>
              <a:defRPr/>
            </a:pPr>
            <a:r>
              <a:rPr lang="en-US" dirty="0" smtClean="0"/>
              <a:t>2012-06-07</a:t>
            </a:r>
            <a:endParaRPr lang="en-US" dirty="0"/>
          </a:p>
        </p:txBody>
      </p:sp>
      <p:sp>
        <p:nvSpPr>
          <p:cNvPr id="12" name="Slide Number Placeholder 26"/>
          <p:cNvSpPr>
            <a:spLocks noGrp="1"/>
          </p:cNvSpPr>
          <p:nvPr>
            <p:ph type="sldNum" sz="quarter" idx="11"/>
          </p:nvPr>
        </p:nvSpPr>
        <p:spPr/>
        <p:txBody>
          <a:bodyPr/>
          <a:lstStyle>
            <a:lvl1pPr>
              <a:defRPr>
                <a:solidFill>
                  <a:srgbClr val="FFFFFF"/>
                </a:solidFill>
              </a:defRPr>
            </a:lvl1pPr>
            <a:extLst/>
          </a:lstStyle>
          <a:p>
            <a:pPr>
              <a:defRPr/>
            </a:pPr>
            <a:fld id="{566A19BE-EC9E-4066-A01C-81BCE743A2F9}"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endParaRPr lang="en-US" dirty="0"/>
          </a:p>
        </p:txBody>
      </p:sp>
      <p:sp>
        <p:nvSpPr>
          <p:cNvPr id="5" name="Footer Placeholder 21"/>
          <p:cNvSpPr>
            <a:spLocks noGrp="1"/>
          </p:cNvSpPr>
          <p:nvPr>
            <p:ph type="ftr" sz="quarter" idx="11"/>
          </p:nvPr>
        </p:nvSpPr>
        <p:spPr/>
        <p:txBody>
          <a:bodyPr/>
          <a:lstStyle>
            <a:lvl1pPr>
              <a:defRPr/>
            </a:lvl1pPr>
          </a:lstStyle>
          <a:p>
            <a:pPr>
              <a:defRPr/>
            </a:pPr>
            <a:r>
              <a:rPr lang="en-US" dirty="0" smtClean="0"/>
              <a:t>2012-06-07</a:t>
            </a:r>
            <a:endParaRPr lang="en-US" dirty="0"/>
          </a:p>
        </p:txBody>
      </p:sp>
      <p:sp>
        <p:nvSpPr>
          <p:cNvPr id="6" name="Slide Number Placeholder 17"/>
          <p:cNvSpPr>
            <a:spLocks noGrp="1"/>
          </p:cNvSpPr>
          <p:nvPr>
            <p:ph type="sldNum" sz="quarter" idx="12"/>
          </p:nvPr>
        </p:nvSpPr>
        <p:spPr/>
        <p:txBody>
          <a:bodyPr/>
          <a:lstStyle>
            <a:lvl1pPr>
              <a:defRPr/>
            </a:lvl1pPr>
          </a:lstStyle>
          <a:p>
            <a:pPr>
              <a:defRPr/>
            </a:pPr>
            <a:fld id="{6214FDFD-7A5F-4C8F-A707-249B379BF0B6}"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endParaRPr lang="en-US" dirty="0"/>
          </a:p>
        </p:txBody>
      </p:sp>
      <p:sp>
        <p:nvSpPr>
          <p:cNvPr id="5" name="Footer Placeholder 21"/>
          <p:cNvSpPr>
            <a:spLocks noGrp="1"/>
          </p:cNvSpPr>
          <p:nvPr>
            <p:ph type="ftr" sz="quarter" idx="11"/>
          </p:nvPr>
        </p:nvSpPr>
        <p:spPr/>
        <p:txBody>
          <a:bodyPr/>
          <a:lstStyle>
            <a:lvl1pPr>
              <a:defRPr/>
            </a:lvl1pPr>
          </a:lstStyle>
          <a:p>
            <a:pPr>
              <a:defRPr/>
            </a:pPr>
            <a:r>
              <a:rPr lang="en-US" dirty="0" smtClean="0"/>
              <a:t>2012-06-07</a:t>
            </a:r>
            <a:endParaRPr lang="en-US" dirty="0"/>
          </a:p>
        </p:txBody>
      </p:sp>
      <p:sp>
        <p:nvSpPr>
          <p:cNvPr id="6" name="Slide Number Placeholder 17"/>
          <p:cNvSpPr>
            <a:spLocks noGrp="1"/>
          </p:cNvSpPr>
          <p:nvPr>
            <p:ph type="sldNum" sz="quarter" idx="12"/>
          </p:nvPr>
        </p:nvSpPr>
        <p:spPr/>
        <p:txBody>
          <a:bodyPr/>
          <a:lstStyle>
            <a:lvl1pPr>
              <a:defRPr/>
            </a:lvl1pPr>
          </a:lstStyle>
          <a:p>
            <a:pPr>
              <a:defRPr/>
            </a:pPr>
            <a:fld id="{3F8FD513-8DB3-4C10-B63A-37E3C1BF01D6}"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Title 6"/>
          <p:cNvSpPr>
            <a:spLocks noGrp="1"/>
          </p:cNvSpPr>
          <p:nvPr>
            <p:ph type="title"/>
          </p:nvPr>
        </p:nvSpPr>
        <p:spPr/>
        <p:txBody>
          <a:bodyPr rtlCol="0"/>
          <a:lstStyle>
            <a:extLst/>
          </a:lstStyle>
          <a:p>
            <a:r>
              <a:rPr lang="en-US" smtClean="0"/>
              <a:t>Click to edit Master title style</a:t>
            </a:r>
            <a:endParaRPr lang="en-US"/>
          </a:p>
        </p:txBody>
      </p:sp>
      <p:sp>
        <p:nvSpPr>
          <p:cNvPr id="4" name="Footer Placeholder 21"/>
          <p:cNvSpPr>
            <a:spLocks noGrp="1"/>
          </p:cNvSpPr>
          <p:nvPr>
            <p:ph type="ftr" sz="quarter" idx="10"/>
          </p:nvPr>
        </p:nvSpPr>
        <p:spPr>
          <a:xfrm>
            <a:off x="6296025" y="6408738"/>
            <a:ext cx="2351088" cy="365125"/>
          </a:xfrm>
        </p:spPr>
        <p:txBody>
          <a:bodyPr/>
          <a:lstStyle>
            <a:lvl1pPr>
              <a:defRPr sz="900"/>
            </a:lvl1pPr>
          </a:lstStyle>
          <a:p>
            <a:pPr>
              <a:defRPr/>
            </a:pPr>
            <a:r>
              <a:rPr lang="en-US" dirty="0" smtClean="0"/>
              <a:t>2012-06-07</a:t>
            </a:r>
            <a:endParaRPr lang="en-US" dirty="0"/>
          </a:p>
        </p:txBody>
      </p:sp>
      <p:sp>
        <p:nvSpPr>
          <p:cNvPr id="5" name="Slide Number Placeholder 17"/>
          <p:cNvSpPr>
            <a:spLocks noGrp="1"/>
          </p:cNvSpPr>
          <p:nvPr>
            <p:ph type="sldNum" sz="quarter" idx="11"/>
          </p:nvPr>
        </p:nvSpPr>
        <p:spPr/>
        <p:txBody>
          <a:bodyPr/>
          <a:lstStyle>
            <a:lvl1pPr>
              <a:defRPr/>
            </a:lvl1pPr>
          </a:lstStyle>
          <a:p>
            <a:pPr>
              <a:defRPr/>
            </a:pPr>
            <a:fld id="{7DA061D0-4BEE-461A-AFC7-B8CE020EDC2F}"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4" name="Chevron 3"/>
          <p:cNvSpPr/>
          <p:nvPr/>
        </p:nvSpPr>
        <p:spPr>
          <a:xfrm>
            <a:off x="3636963" y="3005138"/>
            <a:ext cx="182562"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dirty="0"/>
          </a:p>
        </p:txBody>
      </p:sp>
      <p:sp>
        <p:nvSpPr>
          <p:cNvPr id="5" name="Chevron 4"/>
          <p:cNvSpPr/>
          <p:nvPr/>
        </p:nvSpPr>
        <p:spPr>
          <a:xfrm>
            <a:off x="3449638" y="3005138"/>
            <a:ext cx="18415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dirty="0"/>
          </a:p>
        </p:txBody>
      </p:sp>
      <p:sp>
        <p:nvSpPr>
          <p:cNvPr id="2" name="Title 1"/>
          <p:cNvSpPr>
            <a:spLocks noGrp="1"/>
          </p:cNvSpPr>
          <p:nvPr>
            <p:ph type="title"/>
          </p:nvPr>
        </p:nvSpPr>
        <p:spPr>
          <a:xfrm>
            <a:off x="722376" y="1059712"/>
            <a:ext cx="7772400" cy="1828800"/>
          </a:xfrm>
        </p:spPr>
        <p:txBody>
          <a:bodyPr anchor="b"/>
          <a:lstStyle>
            <a:lvl1pPr algn="r">
              <a:buNone/>
              <a:defRPr sz="4800" b="1" cap="none" baseline="0">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3" name="Text Placeholder 2"/>
          <p:cNvSpPr>
            <a:spLocks noGrp="1"/>
          </p:cNvSpPr>
          <p:nvPr>
            <p:ph type="body" idx="1"/>
          </p:nvPr>
        </p:nvSpPr>
        <p:spPr>
          <a:xfrm>
            <a:off x="3922713" y="2931712"/>
            <a:ext cx="4572000" cy="1454888"/>
          </a:xfrm>
        </p:spPr>
        <p:txBody>
          <a:bodyPr/>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6" name="Date Placeholder 3"/>
          <p:cNvSpPr>
            <a:spLocks noGrp="1"/>
          </p:cNvSpPr>
          <p:nvPr>
            <p:ph type="dt" sz="half" idx="10"/>
          </p:nvPr>
        </p:nvSpPr>
        <p:spPr/>
        <p:txBody>
          <a:bodyPr/>
          <a:lstStyle>
            <a:lvl1pPr>
              <a:defRPr/>
            </a:lvl1pPr>
            <a:extLst/>
          </a:lstStyle>
          <a:p>
            <a:pPr>
              <a:defRPr/>
            </a:pPr>
            <a:endParaRPr lang="en-US" dirty="0"/>
          </a:p>
        </p:txBody>
      </p:sp>
      <p:sp>
        <p:nvSpPr>
          <p:cNvPr id="7" name="Footer Placeholder 4"/>
          <p:cNvSpPr>
            <a:spLocks noGrp="1"/>
          </p:cNvSpPr>
          <p:nvPr>
            <p:ph type="ftr" sz="quarter" idx="11"/>
          </p:nvPr>
        </p:nvSpPr>
        <p:spPr/>
        <p:txBody>
          <a:bodyPr/>
          <a:lstStyle>
            <a:lvl1pPr>
              <a:defRPr/>
            </a:lvl1pPr>
            <a:extLst/>
          </a:lstStyle>
          <a:p>
            <a:pPr>
              <a:defRPr/>
            </a:pPr>
            <a:r>
              <a:rPr lang="en-US" dirty="0" smtClean="0"/>
              <a:t>2012-06-07</a:t>
            </a:r>
            <a:endParaRPr lang="en-US" dirty="0"/>
          </a:p>
        </p:txBody>
      </p:sp>
      <p:sp>
        <p:nvSpPr>
          <p:cNvPr id="8" name="Slide Number Placeholder 5"/>
          <p:cNvSpPr>
            <a:spLocks noGrp="1"/>
          </p:cNvSpPr>
          <p:nvPr>
            <p:ph type="sldNum" sz="quarter" idx="12"/>
          </p:nvPr>
        </p:nvSpPr>
        <p:spPr/>
        <p:txBody>
          <a:bodyPr/>
          <a:lstStyle>
            <a:lvl1pPr>
              <a:defRPr/>
            </a:lvl1pPr>
            <a:extLst/>
          </a:lstStyle>
          <a:p>
            <a:pPr>
              <a:defRPr/>
            </a:pPr>
            <a:fld id="{06D741F4-C622-434E-8658-56CC47270E35}" type="slidenum">
              <a:rPr lang="en-US"/>
              <a:pPr>
                <a:defRPr/>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Title 7"/>
          <p:cNvSpPr>
            <a:spLocks noGrp="1"/>
          </p:cNvSpPr>
          <p:nvPr>
            <p:ph type="title"/>
          </p:nvPr>
        </p:nvSpPr>
        <p:spPr/>
        <p:txBody>
          <a:bodyPr rtlCol="0"/>
          <a:lstStyle>
            <a:extLst/>
          </a:lstStyle>
          <a:p>
            <a:r>
              <a:rPr lang="en-US" smtClean="0"/>
              <a:t>Click to edit Master title style</a:t>
            </a:r>
            <a:endParaRPr lang="en-US"/>
          </a:p>
        </p:txBody>
      </p:sp>
      <p:sp>
        <p:nvSpPr>
          <p:cNvPr id="5" name="Date Placeholder 4"/>
          <p:cNvSpPr>
            <a:spLocks noGrp="1"/>
          </p:cNvSpPr>
          <p:nvPr>
            <p:ph type="dt" sz="half" idx="10"/>
          </p:nvPr>
        </p:nvSpPr>
        <p:spPr/>
        <p:txBody>
          <a:bodyPr/>
          <a:lstStyle>
            <a:lvl1pPr>
              <a:defRPr/>
            </a:lvl1pPr>
            <a:extLst/>
          </a:lstStyle>
          <a:p>
            <a:pPr>
              <a:defRPr/>
            </a:pPr>
            <a:endParaRPr lang="en-US" dirty="0"/>
          </a:p>
        </p:txBody>
      </p:sp>
      <p:sp>
        <p:nvSpPr>
          <p:cNvPr id="6" name="Footer Placeholder 5"/>
          <p:cNvSpPr>
            <a:spLocks noGrp="1"/>
          </p:cNvSpPr>
          <p:nvPr>
            <p:ph type="ftr" sz="quarter" idx="11"/>
          </p:nvPr>
        </p:nvSpPr>
        <p:spPr/>
        <p:txBody>
          <a:bodyPr/>
          <a:lstStyle>
            <a:lvl1pPr>
              <a:defRPr/>
            </a:lvl1pPr>
            <a:extLst/>
          </a:lstStyle>
          <a:p>
            <a:pPr>
              <a:defRPr/>
            </a:pPr>
            <a:r>
              <a:rPr lang="en-US" dirty="0" smtClean="0"/>
              <a:t>2012-06-07</a:t>
            </a:r>
            <a:endParaRPr lang="en-US" dirty="0"/>
          </a:p>
        </p:txBody>
      </p:sp>
      <p:sp>
        <p:nvSpPr>
          <p:cNvPr id="7" name="Slide Number Placeholder 6"/>
          <p:cNvSpPr>
            <a:spLocks noGrp="1"/>
          </p:cNvSpPr>
          <p:nvPr>
            <p:ph type="sldNum" sz="quarter" idx="12"/>
          </p:nvPr>
        </p:nvSpPr>
        <p:spPr/>
        <p:txBody>
          <a:bodyPr/>
          <a:lstStyle>
            <a:lvl1pPr>
              <a:defRPr/>
            </a:lvl1pPr>
            <a:extLst/>
          </a:lstStyle>
          <a:p>
            <a:pPr>
              <a:defRPr/>
            </a:pPr>
            <a:fld id="{973A955D-71B2-45E8-9397-0E7BC46673B3}" type="slidenum">
              <a:rPr lang="en-US"/>
              <a:pPr>
                <a:defRPr/>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extLst/>
          </a:lstStyle>
          <a:p>
            <a:r>
              <a:rPr lang="en-US" smtClean="0"/>
              <a:t>Click to edit Master title style</a:t>
            </a:r>
            <a:endParaRPr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extLst/>
          </a:lstStyle>
          <a:p>
            <a:pPr>
              <a:defRPr/>
            </a:pPr>
            <a:endParaRPr lang="en-US" dirty="0"/>
          </a:p>
        </p:txBody>
      </p:sp>
      <p:sp>
        <p:nvSpPr>
          <p:cNvPr id="8" name="Footer Placeholder 7"/>
          <p:cNvSpPr>
            <a:spLocks noGrp="1"/>
          </p:cNvSpPr>
          <p:nvPr>
            <p:ph type="ftr" sz="quarter" idx="11"/>
          </p:nvPr>
        </p:nvSpPr>
        <p:spPr/>
        <p:txBody>
          <a:bodyPr/>
          <a:lstStyle>
            <a:lvl1pPr>
              <a:defRPr/>
            </a:lvl1pPr>
            <a:extLst/>
          </a:lstStyle>
          <a:p>
            <a:pPr>
              <a:defRPr/>
            </a:pPr>
            <a:r>
              <a:rPr lang="en-US" dirty="0" smtClean="0"/>
              <a:t>2012-06-07</a:t>
            </a:r>
            <a:endParaRPr lang="en-US" dirty="0"/>
          </a:p>
        </p:txBody>
      </p:sp>
      <p:sp>
        <p:nvSpPr>
          <p:cNvPr id="9" name="Slide Number Placeholder 8"/>
          <p:cNvSpPr>
            <a:spLocks noGrp="1"/>
          </p:cNvSpPr>
          <p:nvPr>
            <p:ph type="sldNum" sz="quarter" idx="12"/>
          </p:nvPr>
        </p:nvSpPr>
        <p:spPr/>
        <p:txBody>
          <a:bodyPr/>
          <a:lstStyle>
            <a:lvl1pPr>
              <a:defRPr/>
            </a:lvl1pPr>
            <a:extLst/>
          </a:lstStyle>
          <a:p>
            <a:pPr>
              <a:defRPr/>
            </a:pPr>
            <a:fld id="{268A7D36-4425-4F80-B8F0-1674212B9106}" type="slidenum">
              <a:rPr lang="en-US"/>
              <a:pPr>
                <a:defRPr/>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6" name="Title 5"/>
          <p:cNvSpPr>
            <a:spLocks noGrp="1"/>
          </p:cNvSpPr>
          <p:nvPr>
            <p:ph type="title"/>
          </p:nvPr>
        </p:nvSpPr>
        <p:spPr/>
        <p:txBody>
          <a:bodyPr rtlCol="0"/>
          <a:lstStyle>
            <a:extLst/>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extLst/>
          </a:lstStyle>
          <a:p>
            <a:pPr>
              <a:defRPr/>
            </a:pPr>
            <a:endParaRPr lang="en-US" dirty="0"/>
          </a:p>
        </p:txBody>
      </p:sp>
      <p:sp>
        <p:nvSpPr>
          <p:cNvPr id="4" name="Footer Placeholder 3"/>
          <p:cNvSpPr>
            <a:spLocks noGrp="1"/>
          </p:cNvSpPr>
          <p:nvPr>
            <p:ph type="ftr" sz="quarter" idx="11"/>
          </p:nvPr>
        </p:nvSpPr>
        <p:spPr/>
        <p:txBody>
          <a:bodyPr/>
          <a:lstStyle>
            <a:lvl1pPr>
              <a:defRPr/>
            </a:lvl1pPr>
            <a:extLst/>
          </a:lstStyle>
          <a:p>
            <a:pPr>
              <a:defRPr/>
            </a:pPr>
            <a:r>
              <a:rPr lang="en-US" dirty="0" smtClean="0"/>
              <a:t>2012-06-07</a:t>
            </a:r>
            <a:endParaRPr lang="en-US" dirty="0"/>
          </a:p>
        </p:txBody>
      </p:sp>
      <p:sp>
        <p:nvSpPr>
          <p:cNvPr id="5" name="Slide Number Placeholder 4"/>
          <p:cNvSpPr>
            <a:spLocks noGrp="1"/>
          </p:cNvSpPr>
          <p:nvPr>
            <p:ph type="sldNum" sz="quarter" idx="12"/>
          </p:nvPr>
        </p:nvSpPr>
        <p:spPr/>
        <p:txBody>
          <a:bodyPr/>
          <a:lstStyle>
            <a:lvl1pPr>
              <a:defRPr/>
            </a:lvl1pPr>
            <a:extLst/>
          </a:lstStyle>
          <a:p>
            <a:pPr>
              <a:defRPr/>
            </a:pPr>
            <a:fld id="{C666AD4A-DFBE-47F5-999F-2FE2D71B1832}" type="slidenum">
              <a:rPr lang="en-US"/>
              <a:pPr>
                <a:defRPr/>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endParaRPr lang="en-US" dirty="0"/>
          </a:p>
        </p:txBody>
      </p:sp>
      <p:sp>
        <p:nvSpPr>
          <p:cNvPr id="3" name="Footer Placeholder 21"/>
          <p:cNvSpPr>
            <a:spLocks noGrp="1"/>
          </p:cNvSpPr>
          <p:nvPr>
            <p:ph type="ftr" sz="quarter" idx="11"/>
          </p:nvPr>
        </p:nvSpPr>
        <p:spPr/>
        <p:txBody>
          <a:bodyPr/>
          <a:lstStyle>
            <a:lvl1pPr>
              <a:defRPr/>
            </a:lvl1pPr>
          </a:lstStyle>
          <a:p>
            <a:pPr>
              <a:defRPr/>
            </a:pPr>
            <a:r>
              <a:rPr lang="en-US" dirty="0" smtClean="0"/>
              <a:t>2012-06-07</a:t>
            </a:r>
            <a:endParaRPr lang="en-US" dirty="0"/>
          </a:p>
        </p:txBody>
      </p:sp>
      <p:sp>
        <p:nvSpPr>
          <p:cNvPr id="4" name="Slide Number Placeholder 17"/>
          <p:cNvSpPr>
            <a:spLocks noGrp="1"/>
          </p:cNvSpPr>
          <p:nvPr>
            <p:ph type="sldNum" sz="quarter" idx="12"/>
          </p:nvPr>
        </p:nvSpPr>
        <p:spPr/>
        <p:txBody>
          <a:bodyPr/>
          <a:lstStyle>
            <a:lvl1pPr>
              <a:defRPr/>
            </a:lvl1pPr>
          </a:lstStyle>
          <a:p>
            <a:pPr>
              <a:defRPr/>
            </a:pPr>
            <a:fld id="{711D64DE-1C0E-454E-B173-3341278FF70E}"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anchor="t">
            <a:noAutofit/>
            <a:sp3d prstMaterial="softEdge">
              <a:bevelT w="0" h="0"/>
            </a:sp3d>
          </a:bodyPr>
          <a:lstStyle>
            <a:lvl1pPr algn="r">
              <a:buNone/>
              <a:defRPr sz="2500" b="0">
                <a:solidFill>
                  <a:schemeClr val="accent1"/>
                </a:solidFill>
                <a:effectLst/>
              </a:defRPr>
            </a:lvl1pPr>
            <a:extLst/>
          </a:lstStyle>
          <a:p>
            <a:r>
              <a:rPr lang="en-US" smtClean="0"/>
              <a:t>Click to edit Master title style</a:t>
            </a:r>
            <a:endParaRPr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extLst/>
          </a:lstStyle>
          <a:p>
            <a:pPr>
              <a:defRPr/>
            </a:pPr>
            <a:endParaRPr lang="en-US" dirty="0"/>
          </a:p>
        </p:txBody>
      </p:sp>
      <p:sp>
        <p:nvSpPr>
          <p:cNvPr id="6" name="Footer Placeholder 5"/>
          <p:cNvSpPr>
            <a:spLocks noGrp="1"/>
          </p:cNvSpPr>
          <p:nvPr>
            <p:ph type="ftr" sz="quarter" idx="11"/>
          </p:nvPr>
        </p:nvSpPr>
        <p:spPr/>
        <p:txBody>
          <a:bodyPr/>
          <a:lstStyle>
            <a:lvl1pPr>
              <a:defRPr/>
            </a:lvl1pPr>
            <a:extLst/>
          </a:lstStyle>
          <a:p>
            <a:pPr>
              <a:defRPr/>
            </a:pPr>
            <a:r>
              <a:rPr lang="en-US" dirty="0" smtClean="0"/>
              <a:t>2012-06-07</a:t>
            </a:r>
            <a:endParaRPr lang="en-US" dirty="0"/>
          </a:p>
        </p:txBody>
      </p:sp>
      <p:sp>
        <p:nvSpPr>
          <p:cNvPr id="7" name="Slide Number Placeholder 6"/>
          <p:cNvSpPr>
            <a:spLocks noGrp="1"/>
          </p:cNvSpPr>
          <p:nvPr>
            <p:ph type="sldNum" sz="quarter" idx="12"/>
          </p:nvPr>
        </p:nvSpPr>
        <p:spPr/>
        <p:txBody>
          <a:bodyPr/>
          <a:lstStyle>
            <a:lvl1pPr>
              <a:defRPr/>
            </a:lvl1pPr>
            <a:extLst/>
          </a:lstStyle>
          <a:p>
            <a:pPr>
              <a:defRPr/>
            </a:pPr>
            <a:fld id="{886413D1-7987-41B3-9A07-5321070B4EB0}" type="slidenum">
              <a:rPr lang="en-US"/>
              <a:pPr>
                <a:defRPr/>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5" name="Freeform 4"/>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dirty="0">
              <a:ea typeface="ＭＳ Ｐゴシック" pitchFamily="-107" charset="-128"/>
            </a:endParaRPr>
          </a:p>
        </p:txBody>
      </p:sp>
      <p:sp>
        <p:nvSpPr>
          <p:cNvPr id="6" name="Freeform 5"/>
          <p:cNvSpPr>
            <a:spLocks/>
          </p:cNvSpPr>
          <p:nvPr/>
        </p:nvSpPr>
        <p:spPr bwMode="auto">
          <a:xfrm>
            <a:off x="485775" y="5938838"/>
            <a:ext cx="3690938"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a:defRPr/>
            </a:pPr>
            <a:endParaRPr lang="en-US" dirty="0">
              <a:ea typeface="ＭＳ Ｐゴシック" pitchFamily="-107" charset="-128"/>
            </a:endParaRPr>
          </a:p>
        </p:txBody>
      </p:sp>
      <p:sp>
        <p:nvSpPr>
          <p:cNvPr id="7" name="Right Triangle 6"/>
          <p:cNvSpPr>
            <a:spLocks/>
          </p:cNvSpPr>
          <p:nvPr/>
        </p:nvSpPr>
        <p:spPr bwMode="auto">
          <a:xfrm>
            <a:off x="-6042" y="5791253"/>
            <a:ext cx="3402314" cy="1080868"/>
          </a:xfrm>
          <a:prstGeom prst="rtTriangle">
            <a:avLst/>
          </a:prstGeom>
          <a:blipFill>
            <a:blip r:embed="rId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dirty="0"/>
          </a:p>
        </p:txBody>
      </p:sp>
      <p:cxnSp>
        <p:nvCxnSpPr>
          <p:cNvPr id="8" name="Straight Connector 7"/>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Chevron 8"/>
          <p:cNvSpPr/>
          <p:nvPr/>
        </p:nvSpPr>
        <p:spPr>
          <a:xfrm>
            <a:off x="8664575"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dirty="0"/>
          </a:p>
        </p:txBody>
      </p:sp>
      <p:sp>
        <p:nvSpPr>
          <p:cNvPr id="10" name="Chevron 9"/>
          <p:cNvSpPr/>
          <p:nvPr/>
        </p:nvSpPr>
        <p:spPr>
          <a:xfrm>
            <a:off x="8477250"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dirty="0"/>
          </a:p>
        </p:txBody>
      </p:sp>
      <p:sp>
        <p:nvSpPr>
          <p:cNvPr id="4" name="Text Placeholder 3"/>
          <p:cNvSpPr>
            <a:spLocks noGrp="1"/>
          </p:cNvSpPr>
          <p:nvPr>
            <p:ph type="body" sz="half" idx="2"/>
          </p:nvPr>
        </p:nvSpPr>
        <p:spPr>
          <a:xfrm>
            <a:off x="1141232" y="5443402"/>
            <a:ext cx="7162800" cy="648232"/>
          </a:xfrm>
          <a:noFill/>
        </p:spPr>
        <p:txBody>
          <a:bodyPr tIns="0"/>
          <a:lstStyle>
            <a:lvl1pPr marL="0" marR="18288" indent="0" algn="r">
              <a:buNone/>
              <a:defRPr sz="1400"/>
            </a:lvl1pPr>
            <a:lvl2pPr>
              <a:defRPr sz="1200"/>
            </a:lvl2pPr>
            <a:lvl3pPr>
              <a:defRPr sz="1000"/>
            </a:lvl3pPr>
            <a:lvl4pPr>
              <a:defRPr sz="900"/>
            </a:lvl4pPr>
            <a:lvl5pPr>
              <a:defRPr sz="900"/>
            </a:lvl5pPr>
            <a:extLst/>
          </a:lstStyle>
          <a:p>
            <a:pPr lvl="0"/>
            <a:r>
              <a:rPr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extLst/>
          </a:lstStyle>
          <a:p>
            <a:pPr lvl="0"/>
            <a:r>
              <a:rPr lang="en-US" noProof="0" dirty="0" smtClean="0"/>
              <a:t>Click icon to add picture</a:t>
            </a:r>
            <a:endParaRPr lang="en-US" noProof="0"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lang="en-US" smtClean="0"/>
              <a:t>Click to edit Master title style</a:t>
            </a:r>
            <a:endParaRPr lang="en-US"/>
          </a:p>
        </p:txBody>
      </p:sp>
      <p:sp>
        <p:nvSpPr>
          <p:cNvPr id="11" name="Date Placeholder 4"/>
          <p:cNvSpPr>
            <a:spLocks noGrp="1"/>
          </p:cNvSpPr>
          <p:nvPr>
            <p:ph type="dt" sz="half" idx="10"/>
          </p:nvPr>
        </p:nvSpPr>
        <p:spPr/>
        <p:txBody>
          <a:bodyPr/>
          <a:lstStyle>
            <a:lvl1pPr>
              <a:defRPr>
                <a:solidFill>
                  <a:schemeClr val="tx1"/>
                </a:solidFill>
              </a:defRPr>
            </a:lvl1pPr>
            <a:extLst/>
          </a:lstStyle>
          <a:p>
            <a:pPr>
              <a:defRPr/>
            </a:pPr>
            <a:endParaRPr lang="en-US" dirty="0"/>
          </a:p>
        </p:txBody>
      </p:sp>
      <p:sp>
        <p:nvSpPr>
          <p:cNvPr id="12" name="Footer Placeholder 5"/>
          <p:cNvSpPr>
            <a:spLocks noGrp="1"/>
          </p:cNvSpPr>
          <p:nvPr>
            <p:ph type="ftr" sz="quarter" idx="11"/>
          </p:nvPr>
        </p:nvSpPr>
        <p:spPr/>
        <p:txBody>
          <a:bodyPr/>
          <a:lstStyle>
            <a:lvl1pPr>
              <a:defRPr>
                <a:solidFill>
                  <a:schemeClr val="tx1"/>
                </a:solidFill>
              </a:defRPr>
            </a:lvl1pPr>
            <a:extLst/>
          </a:lstStyle>
          <a:p>
            <a:pPr>
              <a:defRPr/>
            </a:pPr>
            <a:r>
              <a:rPr lang="en-US" dirty="0" smtClean="0"/>
              <a:t>2012-06-07</a:t>
            </a:r>
            <a:endParaRPr lang="en-US" dirty="0"/>
          </a:p>
        </p:txBody>
      </p:sp>
      <p:sp>
        <p:nvSpPr>
          <p:cNvPr id="13" name="Slide Number Placeholder 6"/>
          <p:cNvSpPr>
            <a:spLocks noGrp="1"/>
          </p:cNvSpPr>
          <p:nvPr>
            <p:ph type="sldNum" sz="quarter" idx="12"/>
          </p:nvPr>
        </p:nvSpPr>
        <p:spPr/>
        <p:txBody>
          <a:bodyPr/>
          <a:lstStyle>
            <a:lvl1pPr>
              <a:defRPr>
                <a:solidFill>
                  <a:schemeClr val="tx1"/>
                </a:solidFill>
              </a:defRPr>
            </a:lvl1pPr>
            <a:extLst/>
          </a:lstStyle>
          <a:p>
            <a:pPr>
              <a:defRPr/>
            </a:pPr>
            <a:fld id="{7656B7C3-FE52-41BD-B3A1-B261BD18625A}" type="slidenum">
              <a:rPr lang="en-US"/>
              <a:pPr>
                <a:defRPr/>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dirty="0">
              <a:ea typeface="ＭＳ Ｐゴシック" pitchFamily="-107" charset="-128"/>
            </a:endParaRPr>
          </a:p>
        </p:txBody>
      </p:sp>
      <p:sp>
        <p:nvSpPr>
          <p:cNvPr id="12" name="Freeform 11"/>
          <p:cNvSpPr>
            <a:spLocks/>
          </p:cNvSpPr>
          <p:nvPr/>
        </p:nvSpPr>
        <p:spPr bwMode="auto">
          <a:xfrm>
            <a:off x="485775" y="5938838"/>
            <a:ext cx="3690938"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a:defRPr/>
            </a:pPr>
            <a:endParaRPr lang="en-US" dirty="0">
              <a:ea typeface="ＭＳ Ｐゴシック" pitchFamily="-107" charset="-128"/>
            </a:endParaRPr>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dirty="0"/>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lang="en-US" smtClean="0"/>
              <a:t>Click to edit Master title style</a:t>
            </a:r>
            <a:endParaRPr lang="en-US"/>
          </a:p>
        </p:txBody>
      </p:sp>
      <p:sp>
        <p:nvSpPr>
          <p:cNvPr id="1033" name="Text Placeholder 29"/>
          <p:cNvSpPr>
            <a:spLocks noGrp="1"/>
          </p:cNvSpPr>
          <p:nvPr>
            <p:ph type="body" idx="1"/>
          </p:nvPr>
        </p:nvSpPr>
        <p:spPr bwMode="auto">
          <a:xfrm>
            <a:off x="457200" y="1481138"/>
            <a:ext cx="82296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6727825" y="6408738"/>
            <a:ext cx="1919288" cy="365125"/>
          </a:xfrm>
          <a:prstGeom prst="rect">
            <a:avLst/>
          </a:prstGeom>
        </p:spPr>
        <p:txBody>
          <a:bodyPr vert="horz" anchor="b"/>
          <a:lstStyle>
            <a:lvl1pPr algn="l" eaLnBrk="1" latinLnBrk="0" hangingPunct="1">
              <a:defRPr kumimoji="0" sz="1000">
                <a:solidFill>
                  <a:schemeClr val="tx1"/>
                </a:solidFill>
                <a:latin typeface="Arial" charset="0"/>
                <a:ea typeface="ＭＳ Ｐゴシック" pitchFamily="-107" charset="-128"/>
                <a:cs typeface="+mn-cs"/>
              </a:defRPr>
            </a:lvl1pPr>
            <a:extLst/>
          </a:lstStyle>
          <a:p>
            <a:pPr>
              <a:defRPr/>
            </a:pPr>
            <a:endParaRPr lang="en-US" dirty="0"/>
          </a:p>
        </p:txBody>
      </p:sp>
      <p:sp>
        <p:nvSpPr>
          <p:cNvPr id="22" name="Footer Placeholder 21"/>
          <p:cNvSpPr>
            <a:spLocks noGrp="1"/>
          </p:cNvSpPr>
          <p:nvPr>
            <p:ph type="ftr" sz="quarter" idx="3"/>
          </p:nvPr>
        </p:nvSpPr>
        <p:spPr>
          <a:xfrm>
            <a:off x="4379913" y="6408738"/>
            <a:ext cx="2351087" cy="365125"/>
          </a:xfrm>
          <a:prstGeom prst="rect">
            <a:avLst/>
          </a:prstGeom>
        </p:spPr>
        <p:txBody>
          <a:bodyPr vert="horz" anchor="b"/>
          <a:lstStyle>
            <a:lvl1pPr algn="r" eaLnBrk="1" latinLnBrk="0" hangingPunct="1">
              <a:defRPr kumimoji="0" sz="1000">
                <a:solidFill>
                  <a:schemeClr val="tx1"/>
                </a:solidFill>
                <a:latin typeface="Arial" charset="0"/>
                <a:ea typeface="ＭＳ Ｐゴシック" pitchFamily="-107" charset="-128"/>
                <a:cs typeface="+mn-cs"/>
              </a:defRPr>
            </a:lvl1pPr>
            <a:extLst/>
          </a:lstStyle>
          <a:p>
            <a:pPr>
              <a:defRPr/>
            </a:pPr>
            <a:r>
              <a:rPr lang="en-US" dirty="0" smtClean="0"/>
              <a:t>2012-06-07</a:t>
            </a:r>
            <a:endParaRPr lang="en-US" dirty="0"/>
          </a:p>
        </p:txBody>
      </p:sp>
      <p:sp>
        <p:nvSpPr>
          <p:cNvPr id="18" name="Slide Number Placeholder 17"/>
          <p:cNvSpPr>
            <a:spLocks noGrp="1"/>
          </p:cNvSpPr>
          <p:nvPr>
            <p:ph type="sldNum" sz="quarter" idx="4"/>
          </p:nvPr>
        </p:nvSpPr>
        <p:spPr>
          <a:xfrm>
            <a:off x="8647113" y="6408738"/>
            <a:ext cx="366712" cy="365125"/>
          </a:xfrm>
          <a:prstGeom prst="rect">
            <a:avLst/>
          </a:prstGeom>
        </p:spPr>
        <p:txBody>
          <a:bodyPr vert="horz" anchor="b"/>
          <a:lstStyle>
            <a:lvl1pPr algn="r" eaLnBrk="1" latinLnBrk="0" hangingPunct="1">
              <a:defRPr kumimoji="0" sz="1000" b="0">
                <a:solidFill>
                  <a:schemeClr val="tx1"/>
                </a:solidFill>
                <a:latin typeface="Arial" charset="0"/>
                <a:ea typeface="ＭＳ Ｐゴシック" pitchFamily="-107" charset="-128"/>
                <a:cs typeface="+mn-cs"/>
              </a:defRPr>
            </a:lvl1pPr>
            <a:extLst/>
          </a:lstStyle>
          <a:p>
            <a:pPr>
              <a:defRPr/>
            </a:pPr>
            <a:fld id="{A73475C2-F0D2-4389-B068-A885AAD01FF9}"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4573" r:id="rId1"/>
    <p:sldLayoutId id="2147484574" r:id="rId2"/>
    <p:sldLayoutId id="2147484575" r:id="rId3"/>
    <p:sldLayoutId id="2147484576" r:id="rId4"/>
    <p:sldLayoutId id="2147484577" r:id="rId5"/>
    <p:sldLayoutId id="2147484578" r:id="rId6"/>
    <p:sldLayoutId id="2147484570" r:id="rId7"/>
    <p:sldLayoutId id="2147484579" r:id="rId8"/>
    <p:sldLayoutId id="2147484580" r:id="rId9"/>
    <p:sldLayoutId id="2147484571" r:id="rId10"/>
    <p:sldLayoutId id="2147484572" r:id="rId11"/>
  </p:sldLayoutIdLst>
  <p:hf hdr="0" dt="0"/>
  <p:txStyles>
    <p:titleStyle>
      <a:lvl1pPr algn="l" rtl="0" eaLnBrk="0" fontAlgn="base" hangingPunct="0">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eaLnBrk="0" fontAlgn="base" hangingPunct="0">
        <a:spcBef>
          <a:spcPct val="0"/>
        </a:spcBef>
        <a:spcAft>
          <a:spcPct val="0"/>
        </a:spcAft>
        <a:defRPr sz="4100" b="1">
          <a:solidFill>
            <a:schemeClr val="tx2"/>
          </a:solidFill>
          <a:latin typeface="Lucida Sans Unicode" pitchFamily="34" charset="0"/>
        </a:defRPr>
      </a:lvl2pPr>
      <a:lvl3pPr algn="l" rtl="0" eaLnBrk="0" fontAlgn="base" hangingPunct="0">
        <a:spcBef>
          <a:spcPct val="0"/>
        </a:spcBef>
        <a:spcAft>
          <a:spcPct val="0"/>
        </a:spcAft>
        <a:defRPr sz="4100" b="1">
          <a:solidFill>
            <a:schemeClr val="tx2"/>
          </a:solidFill>
          <a:latin typeface="Lucida Sans Unicode" pitchFamily="34" charset="0"/>
        </a:defRPr>
      </a:lvl3pPr>
      <a:lvl4pPr algn="l" rtl="0" eaLnBrk="0" fontAlgn="base" hangingPunct="0">
        <a:spcBef>
          <a:spcPct val="0"/>
        </a:spcBef>
        <a:spcAft>
          <a:spcPct val="0"/>
        </a:spcAft>
        <a:defRPr sz="4100" b="1">
          <a:solidFill>
            <a:schemeClr val="tx2"/>
          </a:solidFill>
          <a:latin typeface="Lucida Sans Unicode" pitchFamily="34" charset="0"/>
        </a:defRPr>
      </a:lvl4pPr>
      <a:lvl5pPr algn="l" rtl="0" eaLnBrk="0" fontAlgn="base" hangingPunct="0">
        <a:spcBef>
          <a:spcPct val="0"/>
        </a:spcBef>
        <a:spcAft>
          <a:spcPct val="0"/>
        </a:spcAft>
        <a:defRPr sz="4100" b="1">
          <a:solidFill>
            <a:schemeClr val="tx2"/>
          </a:solidFill>
          <a:latin typeface="Lucida Sans Unicode" pitchFamily="34" charset="0"/>
        </a:defRPr>
      </a:lvl5pPr>
      <a:lvl6pPr marL="457200" algn="l" rtl="0" fontAlgn="base">
        <a:spcBef>
          <a:spcPct val="0"/>
        </a:spcBef>
        <a:spcAft>
          <a:spcPct val="0"/>
        </a:spcAft>
        <a:defRPr sz="4100" b="1">
          <a:solidFill>
            <a:schemeClr val="tx2"/>
          </a:solidFill>
          <a:latin typeface="Lucida Sans Unicode" pitchFamily="34" charset="0"/>
        </a:defRPr>
      </a:lvl6pPr>
      <a:lvl7pPr marL="914400" algn="l" rtl="0" fontAlgn="base">
        <a:spcBef>
          <a:spcPct val="0"/>
        </a:spcBef>
        <a:spcAft>
          <a:spcPct val="0"/>
        </a:spcAft>
        <a:defRPr sz="4100" b="1">
          <a:solidFill>
            <a:schemeClr val="tx2"/>
          </a:solidFill>
          <a:latin typeface="Lucida Sans Unicode" pitchFamily="34" charset="0"/>
        </a:defRPr>
      </a:lvl7pPr>
      <a:lvl8pPr marL="1371600" algn="l" rtl="0" fontAlgn="base">
        <a:spcBef>
          <a:spcPct val="0"/>
        </a:spcBef>
        <a:spcAft>
          <a:spcPct val="0"/>
        </a:spcAft>
        <a:defRPr sz="4100" b="1">
          <a:solidFill>
            <a:schemeClr val="tx2"/>
          </a:solidFill>
          <a:latin typeface="Lucida Sans Unicode" pitchFamily="34" charset="0"/>
        </a:defRPr>
      </a:lvl8pPr>
      <a:lvl9pPr marL="1828800" algn="l" rtl="0" fontAlgn="base">
        <a:spcBef>
          <a:spcPct val="0"/>
        </a:spcBef>
        <a:spcAft>
          <a:spcPct val="0"/>
        </a:spcAft>
        <a:defRPr sz="4100" b="1">
          <a:solidFill>
            <a:schemeClr val="tx2"/>
          </a:solidFill>
          <a:latin typeface="Lucida Sans Unicode" pitchFamily="34" charset="0"/>
        </a:defRPr>
      </a:lvl9pPr>
      <a:extLst/>
    </p:titleStyle>
    <p:bodyStyle>
      <a:lvl1pPr marL="365125" indent="-255588" algn="l" rtl="0" eaLnBrk="0" fontAlgn="base" hangingPunct="0">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eaLnBrk="0" fontAlgn="base" hangingPunct="0">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eaLnBrk="0" fontAlgn="base" hangingPunct="0">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eaLnBrk="0" fontAlgn="base" hangingPunct="0">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eaLnBrk="0" fontAlgn="base" hangingPunct="0">
        <a:spcBef>
          <a:spcPts val="350"/>
        </a:spcBef>
        <a:spcAft>
          <a:spcPct val="0"/>
        </a:spcAft>
        <a:buClr>
          <a:schemeClr val="accent2"/>
        </a:buClr>
        <a:buFont typeface="Wingdings 2"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hyperlink" Target="http://www.hhs.gov/ohrp/" TargetMode="External"/><Relationship Id="rId2" Type="http://schemas.openxmlformats.org/officeDocument/2006/relationships/hyperlink" Target="http://www.ecfr.gov/cgi-bin/text-idx?c=ecfr&amp;tpl=/index.tpl" TargetMode="External"/><Relationship Id="rId1" Type="http://schemas.openxmlformats.org/officeDocument/2006/relationships/slideLayout" Target="../slideLayouts/slideLayout2.xml"/><Relationship Id="rId5" Type="http://schemas.openxmlformats.org/officeDocument/2006/relationships/hyperlink" Target="http://www.ich.org/fileadmin/Public_Web_Site/ICH_Products/Guidelines/Efficacy/E6_R1/Step4/E6_R1__Guideline.pdf" TargetMode="External"/><Relationship Id="rId4" Type="http://schemas.openxmlformats.org/officeDocument/2006/relationships/hyperlink" Target="http://www.fda.gov/Drugs/GuidanceComplianceRegulatoryInformation/Guidances/default.htm" TargetMode="Externa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hyperlink" Target="http://nidcr.nih.gov/research/toolkit" TargetMode="External"/><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show="0">
  <p:cSld>
    <p:spTree>
      <p:nvGrpSpPr>
        <p:cNvPr id="1" name=""/>
        <p:cNvGrpSpPr/>
        <p:nvPr/>
      </p:nvGrpSpPr>
      <p:grpSpPr>
        <a:xfrm>
          <a:off x="0" y="0"/>
          <a:ext cx="0" cy="0"/>
          <a:chOff x="0" y="0"/>
          <a:chExt cx="0" cy="0"/>
        </a:xfrm>
      </p:grpSpPr>
      <p:graphicFrame>
        <p:nvGraphicFramePr>
          <p:cNvPr id="2" name="Table 1" descr="Contains information about this tool, such as purpose, target audience, details, and best practice recommendations." title="Tool Summary Sheet - Training Presentation: Investigator Responsibilities and Good Clinical Practice"/>
          <p:cNvGraphicFramePr>
            <a:graphicFrameLocks noGrp="1"/>
          </p:cNvGraphicFramePr>
          <p:nvPr>
            <p:extLst>
              <p:ext uri="{D42A27DB-BD31-4B8C-83A1-F6EECF244321}">
                <p14:modId xmlns:p14="http://schemas.microsoft.com/office/powerpoint/2010/main" val="2247699775"/>
              </p:ext>
            </p:extLst>
          </p:nvPr>
        </p:nvGraphicFramePr>
        <p:xfrm>
          <a:off x="381000" y="1219200"/>
          <a:ext cx="8000999" cy="4772406"/>
        </p:xfrm>
        <a:graphic>
          <a:graphicData uri="http://schemas.openxmlformats.org/drawingml/2006/table">
            <a:tbl>
              <a:tblPr firstRow="1" firstCol="1" bandRow="1">
                <a:tableStyleId>{5C22544A-7EE6-4342-B048-85BDC9FD1C3A}</a:tableStyleId>
              </a:tblPr>
              <a:tblGrid>
                <a:gridCol w="1447800"/>
                <a:gridCol w="6553199"/>
              </a:tblGrid>
              <a:tr h="533400">
                <a:tc>
                  <a:txBody>
                    <a:bodyPr/>
                    <a:lstStyle/>
                    <a:p>
                      <a:pPr marL="0" marR="0" algn="r">
                        <a:lnSpc>
                          <a:spcPct val="115000"/>
                        </a:lnSpc>
                        <a:spcBef>
                          <a:spcPts val="300"/>
                        </a:spcBef>
                        <a:spcAft>
                          <a:spcPts val="300"/>
                        </a:spcAft>
                      </a:pPr>
                      <a:r>
                        <a:rPr lang="en-US" sz="1100" dirty="0">
                          <a:effectLst/>
                          <a:latin typeface="+mn-lt"/>
                        </a:rPr>
                        <a:t>Tool:</a:t>
                      </a:r>
                      <a:endParaRPr lang="en-US" sz="1100" dirty="0">
                        <a:effectLst/>
                        <a:latin typeface="+mn-lt"/>
                        <a:ea typeface="Calibri"/>
                        <a:cs typeface="Times New Roman"/>
                      </a:endParaRPr>
                    </a:p>
                  </a:txBody>
                  <a:tcPr marL="68580" marR="68580" marT="73152" marB="0"/>
                </a:tc>
                <a:tc>
                  <a:txBody>
                    <a:bodyPr/>
                    <a:lstStyle/>
                    <a:p>
                      <a:pPr marR="0" algn="l" eaLnBrk="1" hangingPunct="1">
                        <a:spcBef>
                          <a:spcPts val="300"/>
                        </a:spcBef>
                        <a:spcAft>
                          <a:spcPts val="300"/>
                        </a:spcAft>
                        <a:defRPr/>
                      </a:pPr>
                      <a:r>
                        <a:rPr kumimoji="0" lang="en-US" sz="1100" b="1" kern="1200" dirty="0" smtClean="0">
                          <a:solidFill>
                            <a:schemeClr val="bg1"/>
                          </a:solidFill>
                          <a:latin typeface="+mn-lt"/>
                          <a:ea typeface="+mn-ea"/>
                          <a:cs typeface="+mn-cs"/>
                        </a:rPr>
                        <a:t>Training Presentation: Investigator Responsibilities and Good Clinical Practice (GCP)</a:t>
                      </a:r>
                    </a:p>
                    <a:p>
                      <a:pPr marR="0" algn="l" eaLnBrk="1" hangingPunct="1">
                        <a:spcBef>
                          <a:spcPts val="300"/>
                        </a:spcBef>
                        <a:spcAft>
                          <a:spcPts val="300"/>
                        </a:spcAft>
                        <a:defRPr/>
                      </a:pPr>
                      <a:r>
                        <a:rPr lang="en-US" sz="1000" i="1" dirty="0" smtClean="0">
                          <a:solidFill>
                            <a:schemeClr val="bg1"/>
                          </a:solidFill>
                          <a:latin typeface="+mn-lt"/>
                          <a:cs typeface="Calibri" pitchFamily="34" charset="0"/>
                        </a:rPr>
                        <a:t>Based on ICH </a:t>
                      </a:r>
                      <a:r>
                        <a:rPr lang="en-US" sz="1000" i="1" dirty="0" err="1" smtClean="0">
                          <a:solidFill>
                            <a:schemeClr val="bg1"/>
                          </a:solidFill>
                          <a:latin typeface="+mn-lt"/>
                          <a:cs typeface="Calibri" pitchFamily="34" charset="0"/>
                        </a:rPr>
                        <a:t>E6</a:t>
                      </a:r>
                      <a:r>
                        <a:rPr lang="en-US" sz="1000" i="1" dirty="0" smtClean="0">
                          <a:solidFill>
                            <a:schemeClr val="bg1"/>
                          </a:solidFill>
                          <a:latin typeface="+mn-lt"/>
                          <a:cs typeface="Calibri" pitchFamily="34" charset="0"/>
                        </a:rPr>
                        <a:t> GCP Guidance (</a:t>
                      </a:r>
                      <a:r>
                        <a:rPr lang="en-US" sz="1000" i="1" dirty="0" err="1" smtClean="0">
                          <a:solidFill>
                            <a:schemeClr val="bg1"/>
                          </a:solidFill>
                          <a:latin typeface="+mn-lt"/>
                          <a:cs typeface="Calibri" pitchFamily="34" charset="0"/>
                        </a:rPr>
                        <a:t>Sections1.24</a:t>
                      </a:r>
                      <a:r>
                        <a:rPr lang="en-US" sz="1000" i="1" dirty="0" smtClean="0">
                          <a:solidFill>
                            <a:schemeClr val="bg1"/>
                          </a:solidFill>
                          <a:latin typeface="+mn-lt"/>
                          <a:cs typeface="Calibri" pitchFamily="34" charset="0"/>
                        </a:rPr>
                        <a:t> &amp;</a:t>
                      </a:r>
                      <a:r>
                        <a:rPr lang="en-US" sz="1000" i="1" baseline="0" dirty="0" smtClean="0">
                          <a:solidFill>
                            <a:schemeClr val="bg1"/>
                          </a:solidFill>
                          <a:latin typeface="+mn-lt"/>
                          <a:cs typeface="Calibri" pitchFamily="34" charset="0"/>
                        </a:rPr>
                        <a:t> 6) </a:t>
                      </a:r>
                      <a:r>
                        <a:rPr lang="en-US" sz="1000" i="1" dirty="0" smtClean="0">
                          <a:solidFill>
                            <a:schemeClr val="bg1"/>
                          </a:solidFill>
                          <a:latin typeface="+mn-lt"/>
                          <a:cs typeface="Calibri" pitchFamily="34" charset="0"/>
                        </a:rPr>
                        <a:t>and 45 </a:t>
                      </a:r>
                      <a:r>
                        <a:rPr lang="en-US" sz="1000" i="1" dirty="0" err="1" smtClean="0">
                          <a:solidFill>
                            <a:schemeClr val="bg1"/>
                          </a:solidFill>
                          <a:latin typeface="+mn-lt"/>
                          <a:cs typeface="Calibri" pitchFamily="34" charset="0"/>
                        </a:rPr>
                        <a:t>CFR</a:t>
                      </a:r>
                      <a:r>
                        <a:rPr lang="en-US" sz="1000" i="1" dirty="0" smtClean="0">
                          <a:solidFill>
                            <a:schemeClr val="bg1"/>
                          </a:solidFill>
                          <a:latin typeface="+mn-lt"/>
                          <a:cs typeface="Calibri" pitchFamily="34" charset="0"/>
                        </a:rPr>
                        <a:t> 46: Protection of Human Subjects </a:t>
                      </a:r>
                      <a:endParaRPr lang="en-US" sz="1000" dirty="0">
                        <a:solidFill>
                          <a:schemeClr val="bg1"/>
                        </a:solidFill>
                        <a:effectLst/>
                        <a:latin typeface="+mn-lt"/>
                        <a:ea typeface="Calibri"/>
                        <a:cs typeface="Times New Roman"/>
                      </a:endParaRPr>
                    </a:p>
                  </a:txBody>
                  <a:tcPr marL="68580" marR="68580" marT="73152" marB="0"/>
                </a:tc>
              </a:tr>
              <a:tr h="368808">
                <a:tc>
                  <a:txBody>
                    <a:bodyPr/>
                    <a:lstStyle/>
                    <a:p>
                      <a:pPr marL="0" marR="0" algn="r">
                        <a:lnSpc>
                          <a:spcPct val="115000"/>
                        </a:lnSpc>
                        <a:spcBef>
                          <a:spcPts val="300"/>
                        </a:spcBef>
                        <a:spcAft>
                          <a:spcPts val="300"/>
                        </a:spcAft>
                      </a:pPr>
                      <a:r>
                        <a:rPr lang="en-US" sz="1100" dirty="0">
                          <a:effectLst/>
                          <a:latin typeface="+mn-lt"/>
                        </a:rPr>
                        <a:t>Purpose:</a:t>
                      </a:r>
                      <a:endParaRPr lang="en-US" sz="1100" dirty="0">
                        <a:effectLst/>
                        <a:latin typeface="+mn-lt"/>
                        <a:ea typeface="Calibri"/>
                        <a:cs typeface="Times New Roman"/>
                      </a:endParaRPr>
                    </a:p>
                  </a:txBody>
                  <a:tcPr marL="68580" marR="68580" marT="73152" marB="0"/>
                </a:tc>
                <a:tc>
                  <a:txBody>
                    <a:bodyPr/>
                    <a:lstStyle/>
                    <a:p>
                      <a:pPr marL="0" marR="0">
                        <a:lnSpc>
                          <a:spcPct val="115000"/>
                        </a:lnSpc>
                        <a:spcBef>
                          <a:spcPts val="300"/>
                        </a:spcBef>
                        <a:spcAft>
                          <a:spcPts val="300"/>
                        </a:spcAft>
                      </a:pPr>
                      <a:r>
                        <a:rPr lang="en-US" sz="1100" dirty="0">
                          <a:effectLst/>
                          <a:latin typeface="+mn-lt"/>
                        </a:rPr>
                        <a:t>To </a:t>
                      </a:r>
                      <a:r>
                        <a:rPr lang="en-US" sz="1100" dirty="0" smtClean="0">
                          <a:effectLst/>
                          <a:latin typeface="+mn-lt"/>
                        </a:rPr>
                        <a:t>provide an overview of Investigator Responsibilities and GCP</a:t>
                      </a:r>
                      <a:r>
                        <a:rPr lang="en-US" sz="1100" baseline="0" dirty="0" smtClean="0">
                          <a:effectLst/>
                          <a:latin typeface="+mn-lt"/>
                        </a:rPr>
                        <a:t> to study sites</a:t>
                      </a:r>
                      <a:endParaRPr lang="en-US" sz="1100" dirty="0">
                        <a:effectLst/>
                        <a:latin typeface="+mn-lt"/>
                        <a:ea typeface="Calibri"/>
                        <a:cs typeface="Times New Roman"/>
                      </a:endParaRPr>
                    </a:p>
                  </a:txBody>
                  <a:tcPr marL="68580" marR="68580" marT="73152" marB="0"/>
                </a:tc>
              </a:tr>
              <a:tr h="238385">
                <a:tc>
                  <a:txBody>
                    <a:bodyPr/>
                    <a:lstStyle/>
                    <a:p>
                      <a:pPr marL="0" marR="0" algn="r">
                        <a:lnSpc>
                          <a:spcPct val="115000"/>
                        </a:lnSpc>
                        <a:spcBef>
                          <a:spcPts val="300"/>
                        </a:spcBef>
                        <a:spcAft>
                          <a:spcPts val="300"/>
                        </a:spcAft>
                      </a:pPr>
                      <a:r>
                        <a:rPr lang="en-US" sz="1100">
                          <a:effectLst/>
                          <a:latin typeface="+mn-lt"/>
                        </a:rPr>
                        <a:t>Audience/User:</a:t>
                      </a:r>
                      <a:endParaRPr lang="en-US" sz="1100">
                        <a:effectLst/>
                        <a:latin typeface="+mn-lt"/>
                        <a:ea typeface="Calibri"/>
                        <a:cs typeface="Times New Roman"/>
                      </a:endParaRPr>
                    </a:p>
                  </a:txBody>
                  <a:tcPr marL="68580" marR="68580" marT="73152" marB="0"/>
                </a:tc>
                <a:tc>
                  <a:txBody>
                    <a:bodyPr/>
                    <a:lstStyle/>
                    <a:p>
                      <a:pPr marL="0" marR="0">
                        <a:lnSpc>
                          <a:spcPct val="115000"/>
                        </a:lnSpc>
                        <a:spcBef>
                          <a:spcPts val="300"/>
                        </a:spcBef>
                        <a:spcAft>
                          <a:spcPts val="300"/>
                        </a:spcAft>
                      </a:pPr>
                      <a:r>
                        <a:rPr lang="en-US" sz="1100" dirty="0" smtClean="0">
                          <a:effectLst/>
                          <a:latin typeface="+mn-lt"/>
                          <a:ea typeface="+mn-ea"/>
                          <a:cs typeface="+mn-cs"/>
                        </a:rPr>
                        <a:t>NIDCR</a:t>
                      </a:r>
                      <a:r>
                        <a:rPr lang="en-US" sz="1100" baseline="0" dirty="0" smtClean="0">
                          <a:effectLst/>
                          <a:latin typeface="+mn-lt"/>
                          <a:ea typeface="+mn-ea"/>
                          <a:cs typeface="+mn-cs"/>
                        </a:rPr>
                        <a:t> study staff, including PIs, Sub-Is, and Site </a:t>
                      </a:r>
                      <a:r>
                        <a:rPr lang="en-US" sz="1100" baseline="0" smtClean="0">
                          <a:effectLst/>
                          <a:latin typeface="+mn-lt"/>
                          <a:ea typeface="+mn-ea"/>
                          <a:cs typeface="+mn-cs"/>
                        </a:rPr>
                        <a:t>Study Coordinators</a:t>
                      </a:r>
                      <a:endParaRPr lang="en-US" sz="1100" dirty="0">
                        <a:effectLst/>
                        <a:latin typeface="+mn-lt"/>
                        <a:ea typeface="Calibri"/>
                        <a:cs typeface="Times New Roman"/>
                      </a:endParaRPr>
                    </a:p>
                  </a:txBody>
                  <a:tcPr marL="68580" marR="68580" marT="73152" marB="0"/>
                </a:tc>
              </a:tr>
              <a:tr h="1029462">
                <a:tc>
                  <a:txBody>
                    <a:bodyPr/>
                    <a:lstStyle/>
                    <a:p>
                      <a:pPr marL="0" marR="0" algn="r">
                        <a:lnSpc>
                          <a:spcPct val="115000"/>
                        </a:lnSpc>
                        <a:spcBef>
                          <a:spcPts val="300"/>
                        </a:spcBef>
                        <a:spcAft>
                          <a:spcPts val="300"/>
                        </a:spcAft>
                      </a:pPr>
                      <a:r>
                        <a:rPr lang="en-US" sz="1100">
                          <a:effectLst/>
                          <a:latin typeface="+mn-lt"/>
                        </a:rPr>
                        <a:t>Details:</a:t>
                      </a:r>
                      <a:endParaRPr lang="en-US" sz="1100">
                        <a:effectLst/>
                        <a:latin typeface="+mn-lt"/>
                        <a:ea typeface="Calibri"/>
                        <a:cs typeface="Times New Roman"/>
                      </a:endParaRPr>
                    </a:p>
                  </a:txBody>
                  <a:tcPr marL="68580" marR="68580" marT="73152" marB="0"/>
                </a:tc>
                <a:tc>
                  <a:txBody>
                    <a:bodyPr/>
                    <a:lstStyle/>
                    <a:p>
                      <a:pPr marL="0" marR="0">
                        <a:lnSpc>
                          <a:spcPct val="115000"/>
                        </a:lnSpc>
                        <a:spcBef>
                          <a:spcPts val="300"/>
                        </a:spcBef>
                        <a:spcAft>
                          <a:spcPts val="300"/>
                        </a:spcAft>
                      </a:pPr>
                      <a:r>
                        <a:rPr lang="en-US" sz="1100" dirty="0">
                          <a:effectLst/>
                          <a:latin typeface="+mn-lt"/>
                        </a:rPr>
                        <a:t>This </a:t>
                      </a:r>
                      <a:r>
                        <a:rPr lang="en-US" sz="1100" dirty="0" smtClean="0">
                          <a:effectLst/>
                          <a:latin typeface="+mn-lt"/>
                        </a:rPr>
                        <a:t>training</a:t>
                      </a:r>
                      <a:r>
                        <a:rPr lang="en-US" sz="1100" baseline="0" dirty="0" smtClean="0">
                          <a:effectLst/>
                          <a:latin typeface="+mn-lt"/>
                        </a:rPr>
                        <a:t> presentation provides information pulled directly from ICH </a:t>
                      </a:r>
                      <a:r>
                        <a:rPr lang="en-US" sz="1100" baseline="0" dirty="0" err="1" smtClean="0">
                          <a:effectLst/>
                          <a:latin typeface="+mn-lt"/>
                        </a:rPr>
                        <a:t>E6</a:t>
                      </a:r>
                      <a:r>
                        <a:rPr lang="en-US" sz="1100" baseline="0" dirty="0" smtClean="0">
                          <a:effectLst/>
                          <a:latin typeface="+mn-lt"/>
                        </a:rPr>
                        <a:t> (Section 1.24 and </a:t>
                      </a:r>
                      <a:r>
                        <a:rPr lang="en-US" sz="1100" baseline="0" smtClean="0">
                          <a:effectLst/>
                          <a:latin typeface="+mn-lt"/>
                        </a:rPr>
                        <a:t>Section 6) and </a:t>
                      </a:r>
                      <a:r>
                        <a:rPr lang="en-US" sz="1100" baseline="0" dirty="0" smtClean="0">
                          <a:effectLst/>
                          <a:latin typeface="+mn-lt"/>
                        </a:rPr>
                        <a:t>45 </a:t>
                      </a:r>
                      <a:r>
                        <a:rPr lang="en-US" sz="1100" baseline="0" dirty="0" err="1" smtClean="0">
                          <a:effectLst/>
                          <a:latin typeface="+mn-lt"/>
                        </a:rPr>
                        <a:t>CFR</a:t>
                      </a:r>
                      <a:r>
                        <a:rPr lang="en-US" sz="1100" baseline="0" dirty="0" smtClean="0">
                          <a:effectLst/>
                          <a:latin typeface="+mn-lt"/>
                        </a:rPr>
                        <a:t> 46; sections are identified in the header of each slide.  Additional information is provided as “Information Sidebars” that are identified with the following icon: </a:t>
                      </a:r>
                    </a:p>
                    <a:p>
                      <a:pPr marL="0" marR="0">
                        <a:lnSpc>
                          <a:spcPct val="115000"/>
                        </a:lnSpc>
                        <a:spcBef>
                          <a:spcPts val="300"/>
                        </a:spcBef>
                        <a:spcAft>
                          <a:spcPts val="300"/>
                        </a:spcAft>
                      </a:pPr>
                      <a:r>
                        <a:rPr lang="en-US" sz="1100" baseline="0" dirty="0" smtClean="0">
                          <a:effectLst/>
                          <a:latin typeface="+mn-lt"/>
                        </a:rPr>
                        <a:t>Speaker notes provide the actual text from ICH. </a:t>
                      </a:r>
                      <a:endParaRPr lang="en-US" sz="1100" dirty="0">
                        <a:effectLst/>
                        <a:latin typeface="+mn-lt"/>
                        <a:ea typeface="Calibri"/>
                        <a:cs typeface="Times New Roman"/>
                      </a:endParaRPr>
                    </a:p>
                  </a:txBody>
                  <a:tcPr marL="68580" marR="68580" marT="73152" marB="0"/>
                </a:tc>
              </a:tr>
              <a:tr h="2333911">
                <a:tc>
                  <a:txBody>
                    <a:bodyPr/>
                    <a:lstStyle/>
                    <a:p>
                      <a:pPr marL="0" marR="0" algn="r">
                        <a:lnSpc>
                          <a:spcPct val="115000"/>
                        </a:lnSpc>
                        <a:spcBef>
                          <a:spcPts val="300"/>
                        </a:spcBef>
                        <a:spcAft>
                          <a:spcPts val="300"/>
                        </a:spcAft>
                      </a:pPr>
                      <a:r>
                        <a:rPr lang="en-US" sz="1100" dirty="0">
                          <a:effectLst/>
                          <a:latin typeface="+mn-lt"/>
                        </a:rPr>
                        <a:t>Best Practice Recommendations:</a:t>
                      </a:r>
                      <a:endParaRPr lang="en-US" sz="1100" dirty="0">
                        <a:effectLst/>
                        <a:latin typeface="+mn-lt"/>
                        <a:ea typeface="Calibri"/>
                        <a:cs typeface="Times New Roman"/>
                      </a:endParaRPr>
                    </a:p>
                  </a:txBody>
                  <a:tcPr marL="68580" marR="68580" marT="73152" marB="0"/>
                </a:tc>
                <a:tc>
                  <a:txBody>
                    <a:bodyPr/>
                    <a:lstStyle/>
                    <a:p>
                      <a:pPr marL="169863" marR="0" lvl="0" indent="-169863">
                        <a:lnSpc>
                          <a:spcPct val="115000"/>
                        </a:lnSpc>
                        <a:spcBef>
                          <a:spcPts val="300"/>
                        </a:spcBef>
                        <a:spcAft>
                          <a:spcPts val="300"/>
                        </a:spcAft>
                        <a:buFont typeface="Symbol"/>
                        <a:buChar char=""/>
                      </a:pPr>
                      <a:r>
                        <a:rPr lang="en-US" sz="1100" dirty="0" smtClean="0">
                          <a:effectLst/>
                          <a:latin typeface="+mn-lt"/>
                        </a:rPr>
                        <a:t>Delete the slide containing</a:t>
                      </a:r>
                      <a:r>
                        <a:rPr lang="en-US" sz="1100" baseline="0" dirty="0" smtClean="0">
                          <a:effectLst/>
                          <a:latin typeface="+mn-lt"/>
                        </a:rPr>
                        <a:t> this Tool Summary Sheet before presenting or providing this presentation to a study site.</a:t>
                      </a:r>
                      <a:endParaRPr lang="en-US" sz="1100" dirty="0" smtClean="0">
                        <a:effectLst/>
                        <a:latin typeface="+mn-lt"/>
                      </a:endParaRPr>
                    </a:p>
                    <a:p>
                      <a:pPr marL="169863" marR="0" lvl="0" indent="-169863">
                        <a:lnSpc>
                          <a:spcPct val="115000"/>
                        </a:lnSpc>
                        <a:spcBef>
                          <a:spcPts val="300"/>
                        </a:spcBef>
                        <a:spcAft>
                          <a:spcPts val="300"/>
                        </a:spcAft>
                        <a:buFont typeface="Symbol"/>
                        <a:buChar char=""/>
                      </a:pPr>
                      <a:r>
                        <a:rPr lang="en-US" sz="1100" dirty="0" smtClean="0">
                          <a:effectLst/>
                          <a:latin typeface="+mn-lt"/>
                        </a:rPr>
                        <a:t>Customize</a:t>
                      </a:r>
                      <a:r>
                        <a:rPr lang="en-US" sz="1100" baseline="0" dirty="0" smtClean="0">
                          <a:effectLst/>
                          <a:latin typeface="+mn-lt"/>
                        </a:rPr>
                        <a:t> the amount and type of information that is provided verbally based on the type of study (e.g., interventional, observational), the experience level of study site personnel, and the time allotted for the presentation.</a:t>
                      </a:r>
                      <a:endParaRPr lang="en-US" sz="1100" dirty="0">
                        <a:effectLst/>
                        <a:latin typeface="+mn-lt"/>
                      </a:endParaRPr>
                    </a:p>
                    <a:p>
                      <a:pPr marL="169863" marR="0" lvl="0" indent="-169863">
                        <a:lnSpc>
                          <a:spcPct val="115000"/>
                        </a:lnSpc>
                        <a:spcBef>
                          <a:spcPts val="300"/>
                        </a:spcBef>
                        <a:spcAft>
                          <a:spcPts val="300"/>
                        </a:spcAft>
                        <a:buFont typeface="Symbol"/>
                        <a:buChar char=""/>
                      </a:pPr>
                      <a:r>
                        <a:rPr lang="en-US" sz="1100" dirty="0" smtClean="0">
                          <a:effectLst/>
                          <a:latin typeface="+mn-lt"/>
                        </a:rPr>
                        <a:t>Speaker Notes:</a:t>
                      </a:r>
                    </a:p>
                    <a:p>
                      <a:pPr marL="627063" marR="0" lvl="1" indent="-169863">
                        <a:lnSpc>
                          <a:spcPct val="115000"/>
                        </a:lnSpc>
                        <a:spcBef>
                          <a:spcPts val="300"/>
                        </a:spcBef>
                        <a:spcAft>
                          <a:spcPts val="300"/>
                        </a:spcAft>
                        <a:buFont typeface="Symbol"/>
                        <a:buChar char=""/>
                      </a:pPr>
                      <a:r>
                        <a:rPr lang="en-US" sz="1100" dirty="0" smtClean="0">
                          <a:effectLst/>
                          <a:latin typeface="+mn-lt"/>
                        </a:rPr>
                        <a:t>Text </a:t>
                      </a:r>
                      <a:r>
                        <a:rPr lang="en-US" sz="1100" baseline="0" dirty="0" smtClean="0">
                          <a:effectLst/>
                          <a:latin typeface="+mn-lt"/>
                        </a:rPr>
                        <a:t>from the speaker notes that may be of special interest to the audience is in </a:t>
                      </a:r>
                      <a:r>
                        <a:rPr lang="en-US" sz="1100" b="1" u="sng" baseline="0" dirty="0" smtClean="0">
                          <a:effectLst/>
                          <a:latin typeface="+mn-lt"/>
                        </a:rPr>
                        <a:t>bold underline</a:t>
                      </a:r>
                      <a:r>
                        <a:rPr lang="en-US" sz="1100" baseline="0" dirty="0" smtClean="0">
                          <a:effectLst/>
                          <a:latin typeface="+mn-lt"/>
                        </a:rPr>
                        <a:t>.</a:t>
                      </a:r>
                      <a:endParaRPr lang="en-US" sz="1100" dirty="0" smtClean="0">
                        <a:effectLst/>
                        <a:latin typeface="+mn-lt"/>
                      </a:endParaRPr>
                    </a:p>
                    <a:p>
                      <a:pPr marL="627063" marR="0" lvl="1" indent="-169863">
                        <a:lnSpc>
                          <a:spcPct val="115000"/>
                        </a:lnSpc>
                        <a:spcBef>
                          <a:spcPts val="300"/>
                        </a:spcBef>
                        <a:spcAft>
                          <a:spcPts val="300"/>
                        </a:spcAft>
                        <a:buFont typeface="Symbol"/>
                        <a:buChar char=""/>
                      </a:pPr>
                      <a:r>
                        <a:rPr lang="en-US" sz="1100" dirty="0" smtClean="0">
                          <a:effectLst/>
                          <a:latin typeface="+mn-lt"/>
                        </a:rPr>
                        <a:t>Alert the audience that they</a:t>
                      </a:r>
                      <a:r>
                        <a:rPr lang="en-US" sz="1100" baseline="0" dirty="0" smtClean="0">
                          <a:effectLst/>
                          <a:latin typeface="+mn-lt"/>
                        </a:rPr>
                        <a:t> will have access to the slide deck, which includes the direct wording from ICH in the speaker notes. </a:t>
                      </a:r>
                      <a:endParaRPr lang="en-US" sz="1100" dirty="0">
                        <a:effectLst/>
                        <a:latin typeface="+mn-lt"/>
                      </a:endParaRPr>
                    </a:p>
                    <a:p>
                      <a:pPr marL="0" marR="0" lvl="0" indent="0">
                        <a:lnSpc>
                          <a:spcPct val="115000"/>
                        </a:lnSpc>
                        <a:spcBef>
                          <a:spcPts val="300"/>
                        </a:spcBef>
                        <a:spcAft>
                          <a:spcPts val="300"/>
                        </a:spcAft>
                        <a:buFont typeface="Symbol"/>
                        <a:buNone/>
                      </a:pPr>
                      <a:endParaRPr lang="en-US" sz="1100" dirty="0">
                        <a:effectLst/>
                        <a:latin typeface="+mn-lt"/>
                        <a:ea typeface="Calibri"/>
                        <a:cs typeface="Times New Roman"/>
                      </a:endParaRPr>
                    </a:p>
                  </a:txBody>
                  <a:tcPr marL="68580" marR="68580" marT="73152" marB="0"/>
                </a:tc>
              </a:tr>
            </a:tbl>
          </a:graphicData>
        </a:graphic>
      </p:graphicFrame>
      <p:pic>
        <p:nvPicPr>
          <p:cNvPr id="13" name="Picture 2" descr="Information that may be helpful but does not come directly from ICH or 45 CFR 46 is identified by this icon." title="Information Sidebars icon"/>
          <p:cNvPicPr>
            <a:picLocks noChangeAspect="1" noChangeArrowheads="1"/>
          </p:cNvPicPr>
          <p:nvPr/>
        </p:nvPicPr>
        <p:blipFill>
          <a:blip r:embed="rId3"/>
          <a:srcRect/>
          <a:stretch>
            <a:fillRect/>
          </a:stretch>
        </p:blipFill>
        <p:spPr bwMode="auto">
          <a:xfrm>
            <a:off x="7829268" y="3044031"/>
            <a:ext cx="418537" cy="308769"/>
          </a:xfrm>
          <a:prstGeom prst="rect">
            <a:avLst/>
          </a:prstGeom>
          <a:noFill/>
        </p:spPr>
      </p:pic>
      <p:sp>
        <p:nvSpPr>
          <p:cNvPr id="5" name="Content Placeholder 4"/>
          <p:cNvSpPr>
            <a:spLocks noGrp="1"/>
          </p:cNvSpPr>
          <p:nvPr>
            <p:ph idx="1"/>
          </p:nvPr>
        </p:nvSpPr>
        <p:spPr>
          <a:xfrm>
            <a:off x="76200" y="609600"/>
            <a:ext cx="8534401" cy="381000"/>
          </a:xfrm>
        </p:spPr>
        <p:txBody>
          <a:bodyPr/>
          <a:lstStyle/>
          <a:p>
            <a:pPr marL="109537" indent="0">
              <a:buNone/>
            </a:pPr>
            <a:r>
              <a:rPr lang="en-US" sz="1200" dirty="0"/>
              <a:t>Note: This hidden slide will not show in a slide presentation.  Remove before providing slide deck to sites.</a:t>
            </a:r>
          </a:p>
        </p:txBody>
      </p:sp>
      <p:sp>
        <p:nvSpPr>
          <p:cNvPr id="3" name="Title 2"/>
          <p:cNvSpPr>
            <a:spLocks noGrp="1"/>
          </p:cNvSpPr>
          <p:nvPr>
            <p:ph type="title"/>
          </p:nvPr>
        </p:nvSpPr>
        <p:spPr>
          <a:xfrm>
            <a:off x="152399" y="76200"/>
            <a:ext cx="8534401" cy="706398"/>
          </a:xfrm>
        </p:spPr>
        <p:txBody>
          <a:bodyPr>
            <a:normAutofit/>
          </a:bodyPr>
          <a:lstStyle/>
          <a:p>
            <a:r>
              <a:rPr lang="en-US" sz="2000" dirty="0">
                <a:solidFill>
                  <a:schemeClr val="tx1"/>
                </a:solidFill>
                <a:effectLst/>
              </a:rPr>
              <a:t>Tool Summary </a:t>
            </a:r>
            <a:r>
              <a:rPr lang="en-US" sz="2000" dirty="0" smtClean="0">
                <a:solidFill>
                  <a:schemeClr val="tx1"/>
                </a:solidFill>
                <a:effectLst/>
              </a:rPr>
              <a:t>Sheet</a:t>
            </a:r>
            <a:endParaRPr lang="en-US" sz="2000" dirty="0">
              <a:solidFill>
                <a:schemeClr val="tx1"/>
              </a:solidFill>
              <a:effectLst/>
            </a:endParaRPr>
          </a:p>
        </p:txBody>
      </p:sp>
    </p:spTree>
    <p:extLst>
      <p:ext uri="{BB962C8B-B14F-4D97-AF65-F5344CB8AC3E}">
        <p14:creationId xmlns:p14="http://schemas.microsoft.com/office/powerpoint/2010/main" val="307650835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5"/>
          <p:cNvSpPr>
            <a:spLocks noChangeArrowheads="1"/>
          </p:cNvSpPr>
          <p:nvPr/>
        </p:nvSpPr>
        <p:spPr bwMode="auto">
          <a:xfrm>
            <a:off x="8816975" y="6527800"/>
            <a:ext cx="260350" cy="254000"/>
          </a:xfrm>
          <a:prstGeom prst="rect">
            <a:avLst/>
          </a:prstGeom>
          <a:noFill/>
          <a:ln w="9525">
            <a:noFill/>
            <a:miter lim="800000"/>
            <a:headEnd/>
            <a:tailEnd/>
          </a:ln>
        </p:spPr>
        <p:txBody>
          <a:bodyPr wrap="none">
            <a:spAutoFit/>
          </a:bodyPr>
          <a:lstStyle/>
          <a:p>
            <a:fld id="{113EF1A3-054A-4E2A-88E0-0AAAB3558C6B}" type="slidenum">
              <a:rPr lang="en-US" sz="1000"/>
              <a:pPr/>
              <a:t>10</a:t>
            </a:fld>
            <a:endParaRPr lang="en-US" sz="1000" dirty="0"/>
          </a:p>
        </p:txBody>
      </p:sp>
      <p:sp>
        <p:nvSpPr>
          <p:cNvPr id="15362" name="Content Placeholder 1"/>
          <p:cNvSpPr>
            <a:spLocks noGrp="1"/>
          </p:cNvSpPr>
          <p:nvPr>
            <p:ph idx="1"/>
          </p:nvPr>
        </p:nvSpPr>
        <p:spPr/>
        <p:txBody>
          <a:bodyPr/>
          <a:lstStyle/>
          <a:p>
            <a:pPr>
              <a:spcBef>
                <a:spcPts val="600"/>
              </a:spcBef>
              <a:spcAft>
                <a:spcPts val="600"/>
              </a:spcAft>
            </a:pPr>
            <a:r>
              <a:rPr lang="en-US" sz="2800" dirty="0" smtClean="0">
                <a:latin typeface="Calibri" pitchFamily="34" charset="0"/>
              </a:rPr>
              <a:t>Specific to research involving human subjects conducted or funded by the DHHS</a:t>
            </a:r>
          </a:p>
          <a:p>
            <a:pPr>
              <a:spcBef>
                <a:spcPts val="600"/>
              </a:spcBef>
              <a:spcAft>
                <a:spcPts val="600"/>
              </a:spcAft>
            </a:pPr>
            <a:r>
              <a:rPr lang="en-US" sz="2800" dirty="0" smtClean="0">
                <a:latin typeface="Calibri" pitchFamily="34" charset="0"/>
              </a:rPr>
              <a:t>Federal Policy for the Protection of Human Subjects</a:t>
            </a:r>
          </a:p>
          <a:p>
            <a:pPr>
              <a:spcBef>
                <a:spcPts val="600"/>
              </a:spcBef>
              <a:spcAft>
                <a:spcPts val="600"/>
              </a:spcAft>
            </a:pPr>
            <a:r>
              <a:rPr lang="en-US" sz="2800" dirty="0" smtClean="0">
                <a:latin typeface="Calibri" pitchFamily="34" charset="0"/>
              </a:rPr>
              <a:t>Designed to make uniform human subject protection across all federal agencies and departments</a:t>
            </a:r>
            <a:endParaRPr lang="en-US" sz="2000" dirty="0" smtClean="0">
              <a:latin typeface="Calibri" pitchFamily="34" charset="0"/>
            </a:endParaRPr>
          </a:p>
        </p:txBody>
      </p:sp>
      <p:sp>
        <p:nvSpPr>
          <p:cNvPr id="3" name="Title 2"/>
          <p:cNvSpPr>
            <a:spLocks noGrp="1"/>
          </p:cNvSpPr>
          <p:nvPr>
            <p:ph type="title"/>
          </p:nvPr>
        </p:nvSpPr>
        <p:spPr/>
        <p:txBody>
          <a:bodyPr>
            <a:normAutofit fontScale="90000"/>
          </a:bodyPr>
          <a:lstStyle/>
          <a:p>
            <a:pPr>
              <a:defRPr/>
            </a:pPr>
            <a:r>
              <a:rPr lang="en-US" sz="4000" dirty="0" smtClean="0">
                <a:solidFill>
                  <a:srgbClr val="213955"/>
                </a:solidFill>
                <a:effectLst/>
                <a:latin typeface="Calibri" pitchFamily="34" charset="0"/>
              </a:rPr>
              <a:t>The Common Rule: 45 CFR 46 Subpart A</a:t>
            </a:r>
            <a:br>
              <a:rPr lang="en-US" sz="4000" dirty="0" smtClean="0">
                <a:solidFill>
                  <a:srgbClr val="213955"/>
                </a:solidFill>
                <a:effectLst/>
                <a:latin typeface="Calibri" pitchFamily="34" charset="0"/>
              </a:rPr>
            </a:br>
            <a:r>
              <a:rPr lang="en-US" sz="2000" b="0" dirty="0" smtClean="0">
                <a:effectLst/>
              </a:rPr>
              <a:t>45 CFR 46</a:t>
            </a:r>
            <a:endParaRPr lang="en-US" sz="2000" b="0" dirty="0">
              <a:effectLst/>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pPr defTabSz="457200">
              <a:spcBef>
                <a:spcPts val="600"/>
              </a:spcBef>
              <a:spcAft>
                <a:spcPts val="600"/>
              </a:spcAft>
              <a:defRPr/>
            </a:pPr>
            <a:r>
              <a:rPr lang="en-US" sz="2800" dirty="0">
                <a:latin typeface="Calibri" pitchFamily="34" charset="0"/>
              </a:rPr>
              <a:t>Properly qualified to assume </a:t>
            </a:r>
            <a:r>
              <a:rPr lang="en-US" sz="2800" dirty="0" smtClean="0">
                <a:latin typeface="Calibri" pitchFamily="34" charset="0"/>
              </a:rPr>
              <a:t>responsibility </a:t>
            </a:r>
            <a:r>
              <a:rPr lang="en-US" sz="2800" dirty="0">
                <a:latin typeface="Calibri" pitchFamily="34" charset="0"/>
              </a:rPr>
              <a:t>for conduct of the </a:t>
            </a:r>
            <a:r>
              <a:rPr lang="en-US" sz="2800" dirty="0" smtClean="0">
                <a:latin typeface="Calibri" pitchFamily="34" charset="0"/>
              </a:rPr>
              <a:t>study</a:t>
            </a:r>
            <a:endParaRPr lang="en-US" sz="2800" dirty="0">
              <a:latin typeface="Calibri" pitchFamily="34" charset="0"/>
            </a:endParaRPr>
          </a:p>
          <a:p>
            <a:pPr defTabSz="457200">
              <a:spcBef>
                <a:spcPts val="600"/>
              </a:spcBef>
              <a:spcAft>
                <a:spcPts val="600"/>
              </a:spcAft>
              <a:defRPr/>
            </a:pPr>
            <a:r>
              <a:rPr lang="en-US" sz="2800" i="1" dirty="0" smtClean="0">
                <a:solidFill>
                  <a:srgbClr val="008080"/>
                </a:solidFill>
                <a:latin typeface="Calibri" pitchFamily="34" charset="0"/>
              </a:rPr>
              <a:t>Thoroughly familiar </a:t>
            </a:r>
            <a:r>
              <a:rPr lang="en-US" sz="2800" i="1" dirty="0">
                <a:solidFill>
                  <a:srgbClr val="008080"/>
                </a:solidFill>
                <a:latin typeface="Calibri" pitchFamily="34" charset="0"/>
              </a:rPr>
              <a:t>with the </a:t>
            </a:r>
            <a:r>
              <a:rPr lang="en-US" sz="2800" i="1" dirty="0" smtClean="0">
                <a:solidFill>
                  <a:srgbClr val="008080"/>
                </a:solidFill>
                <a:latin typeface="Calibri" pitchFamily="34" charset="0"/>
              </a:rPr>
              <a:t>investigational product (IP), and its appropriate use</a:t>
            </a:r>
            <a:endParaRPr lang="en-US" sz="2800" i="1" dirty="0">
              <a:solidFill>
                <a:srgbClr val="008080"/>
              </a:solidFill>
              <a:latin typeface="Calibri" pitchFamily="34" charset="0"/>
            </a:endParaRPr>
          </a:p>
          <a:p>
            <a:pPr defTabSz="457200">
              <a:spcBef>
                <a:spcPts val="600"/>
              </a:spcBef>
              <a:spcAft>
                <a:spcPts val="600"/>
              </a:spcAft>
              <a:defRPr/>
            </a:pPr>
            <a:r>
              <a:rPr lang="en-US" sz="2800" dirty="0" smtClean="0">
                <a:latin typeface="Calibri" pitchFamily="34" charset="0"/>
              </a:rPr>
              <a:t>Willing to </a:t>
            </a:r>
            <a:r>
              <a:rPr lang="en-US" sz="2800" dirty="0">
                <a:latin typeface="Calibri" pitchFamily="34" charset="0"/>
              </a:rPr>
              <a:t>comply </a:t>
            </a:r>
            <a:r>
              <a:rPr lang="en-US" sz="2800" dirty="0" smtClean="0">
                <a:latin typeface="Calibri" pitchFamily="34" charset="0"/>
              </a:rPr>
              <a:t>with GCP and applicable regulations </a:t>
            </a:r>
            <a:r>
              <a:rPr lang="en-US" sz="2800" dirty="0">
                <a:latin typeface="Calibri" pitchFamily="34" charset="0"/>
              </a:rPr>
              <a:t>and be prepared for audits and monitoring</a:t>
            </a:r>
          </a:p>
          <a:p>
            <a:pPr defTabSz="457200">
              <a:spcBef>
                <a:spcPts val="600"/>
              </a:spcBef>
              <a:spcAft>
                <a:spcPts val="600"/>
              </a:spcAft>
              <a:defRPr/>
            </a:pPr>
            <a:r>
              <a:rPr lang="en-US" sz="2800" dirty="0" smtClean="0">
                <a:latin typeface="Calibri" pitchFamily="34" charset="0"/>
              </a:rPr>
              <a:t>Maintain a Delegation of Responsibilities log</a:t>
            </a:r>
            <a:endParaRPr lang="en-US" sz="2800" dirty="0">
              <a:latin typeface="Calibri" pitchFamily="34" charset="0"/>
            </a:endParaRPr>
          </a:p>
        </p:txBody>
      </p:sp>
      <p:sp>
        <p:nvSpPr>
          <p:cNvPr id="2" name="Title 1"/>
          <p:cNvSpPr>
            <a:spLocks noGrp="1"/>
          </p:cNvSpPr>
          <p:nvPr>
            <p:ph type="title"/>
          </p:nvPr>
        </p:nvSpPr>
        <p:spPr/>
        <p:txBody>
          <a:bodyPr>
            <a:normAutofit/>
          </a:bodyPr>
          <a:lstStyle/>
          <a:p>
            <a:pPr>
              <a:lnSpc>
                <a:spcPct val="80000"/>
              </a:lnSpc>
            </a:pPr>
            <a:r>
              <a:rPr lang="en-US" sz="3600" dirty="0" smtClean="0">
                <a:solidFill>
                  <a:srgbClr val="213955"/>
                </a:solidFill>
                <a:effectLst/>
                <a:latin typeface="Calibri" pitchFamily="34" charset="0"/>
              </a:rPr>
              <a:t>PI Commitments: Investigator Qualifications and Agreements </a:t>
            </a:r>
            <a:r>
              <a:rPr lang="en-US" sz="2000" b="0" dirty="0" smtClean="0">
                <a:effectLst/>
              </a:rPr>
              <a:t>ICH 4.1</a:t>
            </a:r>
            <a:endParaRPr lang="en-US" sz="2000" b="0" dirty="0">
              <a:effectLst/>
            </a:endParaRPr>
          </a:p>
        </p:txBody>
      </p:sp>
      <p:sp>
        <p:nvSpPr>
          <p:cNvPr id="5" name="Slide Number Placeholder 9"/>
          <p:cNvSpPr>
            <a:spLocks noGrp="1"/>
          </p:cNvSpPr>
          <p:nvPr>
            <p:ph type="sldNum" sz="quarter" idx="11"/>
          </p:nvPr>
        </p:nvSpPr>
        <p:spPr bwMode="auto">
          <a:noFill/>
          <a:ln>
            <a:miter lim="800000"/>
            <a:headEnd/>
            <a:tailEnd/>
          </a:ln>
        </p:spPr>
        <p:txBody>
          <a:bodyPr wrap="square" lIns="91440" tIns="45720" rIns="91440" bIns="45720" numCol="1" anchorCtr="0" compatLnSpc="1">
            <a:prstTxWarp prst="textNoShape">
              <a:avLst/>
            </a:prstTxWarp>
          </a:bodyPr>
          <a:lstStyle/>
          <a:p>
            <a:fld id="{DD1E1E33-A4AD-4AED-901E-751F0BF7804E}" type="slidenum">
              <a:rPr lang="en-US" smtClean="0">
                <a:ea typeface="MS PGothic" pitchFamily="34" charset="-128"/>
              </a:rPr>
              <a:pPr/>
              <a:t>11</a:t>
            </a:fld>
            <a:endParaRPr lang="en-US" dirty="0" smtClean="0">
              <a:ea typeface="MS PGothic" pitchFamily="34" charset="-128"/>
            </a:endParaRPr>
          </a:p>
        </p:txBody>
      </p:sp>
    </p:spTree>
    <p:extLst>
      <p:ext uri="{BB962C8B-B14F-4D97-AF65-F5344CB8AC3E}">
        <p14:creationId xmlns:p14="http://schemas.microsoft.com/office/powerpoint/2010/main" val="37784737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pPr defTabSz="457200">
              <a:spcBef>
                <a:spcPts val="600"/>
              </a:spcBef>
              <a:spcAft>
                <a:spcPts val="600"/>
              </a:spcAft>
              <a:defRPr/>
            </a:pPr>
            <a:r>
              <a:rPr lang="en-US" sz="2800" dirty="0" smtClean="0">
                <a:latin typeface="Calibri" pitchFamily="34" charset="0"/>
              </a:rPr>
              <a:t>Ability to recruit in </a:t>
            </a:r>
            <a:r>
              <a:rPr lang="en-US" sz="2800" dirty="0">
                <a:latin typeface="Calibri" pitchFamily="34" charset="0"/>
              </a:rPr>
              <a:t>sufficient numbers </a:t>
            </a:r>
            <a:r>
              <a:rPr lang="en-US" sz="2800" dirty="0" smtClean="0">
                <a:latin typeface="Calibri" pitchFamily="34" charset="0"/>
              </a:rPr>
              <a:t>and </a:t>
            </a:r>
            <a:r>
              <a:rPr lang="en-US" sz="2800" dirty="0">
                <a:latin typeface="Calibri" pitchFamily="34" charset="0"/>
              </a:rPr>
              <a:t>on time</a:t>
            </a:r>
          </a:p>
          <a:p>
            <a:pPr defTabSz="457200">
              <a:spcBef>
                <a:spcPts val="600"/>
              </a:spcBef>
              <a:spcAft>
                <a:spcPts val="600"/>
              </a:spcAft>
              <a:defRPr/>
            </a:pPr>
            <a:r>
              <a:rPr lang="en-US" sz="2800" dirty="0" smtClean="0">
                <a:latin typeface="Calibri" pitchFamily="34" charset="0"/>
              </a:rPr>
              <a:t>Sufficient time </a:t>
            </a:r>
            <a:r>
              <a:rPr lang="en-US" sz="2800" dirty="0">
                <a:latin typeface="Calibri" pitchFamily="34" charset="0"/>
              </a:rPr>
              <a:t>to complete the study</a:t>
            </a:r>
          </a:p>
          <a:p>
            <a:pPr defTabSz="457200">
              <a:spcBef>
                <a:spcPts val="600"/>
              </a:spcBef>
              <a:spcAft>
                <a:spcPts val="600"/>
              </a:spcAft>
              <a:defRPr/>
            </a:pPr>
            <a:r>
              <a:rPr lang="en-US" sz="2800" dirty="0" smtClean="0">
                <a:latin typeface="Calibri" pitchFamily="34" charset="0"/>
              </a:rPr>
              <a:t>Adequate number of qualified </a:t>
            </a:r>
            <a:r>
              <a:rPr lang="en-US" sz="2800" dirty="0">
                <a:latin typeface="Calibri" pitchFamily="34" charset="0"/>
              </a:rPr>
              <a:t>staff and adequate facilities to complete the </a:t>
            </a:r>
            <a:r>
              <a:rPr lang="en-US" sz="2800" dirty="0" smtClean="0">
                <a:latin typeface="Calibri" pitchFamily="34" charset="0"/>
              </a:rPr>
              <a:t>study</a:t>
            </a:r>
            <a:endParaRPr lang="en-US" sz="2800" dirty="0">
              <a:latin typeface="Calibri" pitchFamily="34" charset="0"/>
            </a:endParaRPr>
          </a:p>
          <a:p>
            <a:pPr defTabSz="457200">
              <a:spcBef>
                <a:spcPts val="600"/>
              </a:spcBef>
              <a:spcAft>
                <a:spcPts val="600"/>
              </a:spcAft>
              <a:defRPr/>
            </a:pPr>
            <a:r>
              <a:rPr lang="en-US" sz="2800" dirty="0" smtClean="0">
                <a:latin typeface="Calibri" pitchFamily="34" charset="0"/>
              </a:rPr>
              <a:t>Staff who are </a:t>
            </a:r>
            <a:r>
              <a:rPr lang="en-US" sz="2800" dirty="0">
                <a:latin typeface="Calibri" pitchFamily="34" charset="0"/>
              </a:rPr>
              <a:t>well informed about the </a:t>
            </a:r>
            <a:r>
              <a:rPr lang="en-US" sz="2800" dirty="0" smtClean="0">
                <a:latin typeface="Calibri" pitchFamily="34" charset="0"/>
              </a:rPr>
              <a:t>protocol, </a:t>
            </a:r>
            <a:r>
              <a:rPr lang="en-US" sz="2800" i="1" dirty="0" smtClean="0">
                <a:solidFill>
                  <a:srgbClr val="008080"/>
                </a:solidFill>
                <a:latin typeface="Calibri" pitchFamily="34" charset="0"/>
              </a:rPr>
              <a:t>the IP,</a:t>
            </a:r>
            <a:r>
              <a:rPr lang="en-US" sz="2800" dirty="0" smtClean="0">
                <a:latin typeface="Calibri" pitchFamily="34" charset="0"/>
              </a:rPr>
              <a:t> and their study responsibilities</a:t>
            </a:r>
            <a:endParaRPr lang="en-US" sz="2800" dirty="0">
              <a:latin typeface="Calibri" pitchFamily="34" charset="0"/>
            </a:endParaRPr>
          </a:p>
        </p:txBody>
      </p:sp>
      <p:sp>
        <p:nvSpPr>
          <p:cNvPr id="2" name="Title 1"/>
          <p:cNvSpPr>
            <a:spLocks noGrp="1"/>
          </p:cNvSpPr>
          <p:nvPr>
            <p:ph type="title"/>
          </p:nvPr>
        </p:nvSpPr>
        <p:spPr/>
        <p:txBody>
          <a:bodyPr>
            <a:normAutofit fontScale="90000"/>
          </a:bodyPr>
          <a:lstStyle/>
          <a:p>
            <a:r>
              <a:rPr lang="en-US" sz="4000" dirty="0" smtClean="0">
                <a:solidFill>
                  <a:srgbClr val="213955"/>
                </a:solidFill>
                <a:effectLst/>
                <a:latin typeface="Calibri" pitchFamily="34" charset="0"/>
              </a:rPr>
              <a:t>PI Commitments: Adequacy of Resources </a:t>
            </a:r>
            <a:br>
              <a:rPr lang="en-US" sz="4000" dirty="0" smtClean="0">
                <a:solidFill>
                  <a:srgbClr val="213955"/>
                </a:solidFill>
                <a:effectLst/>
                <a:latin typeface="Calibri" pitchFamily="34" charset="0"/>
              </a:rPr>
            </a:br>
            <a:r>
              <a:rPr lang="en-US" sz="2000" b="0" dirty="0" smtClean="0">
                <a:effectLst/>
              </a:rPr>
              <a:t>ICH 4.2</a:t>
            </a:r>
            <a:endParaRPr lang="en-US" sz="2000" b="0" dirty="0">
              <a:effectLst/>
            </a:endParaRPr>
          </a:p>
        </p:txBody>
      </p:sp>
      <p:sp>
        <p:nvSpPr>
          <p:cNvPr id="7" name="Slide Number Placeholder 9"/>
          <p:cNvSpPr>
            <a:spLocks noGrp="1"/>
          </p:cNvSpPr>
          <p:nvPr>
            <p:ph type="sldNum" sz="quarter" idx="11"/>
          </p:nvPr>
        </p:nvSpPr>
        <p:spPr bwMode="auto">
          <a:noFill/>
          <a:ln>
            <a:miter lim="800000"/>
            <a:headEnd/>
            <a:tailEnd/>
          </a:ln>
        </p:spPr>
        <p:txBody>
          <a:bodyPr wrap="square" lIns="91440" tIns="45720" rIns="91440" bIns="45720" numCol="1" anchorCtr="0" compatLnSpc="1">
            <a:prstTxWarp prst="textNoShape">
              <a:avLst/>
            </a:prstTxWarp>
          </a:bodyPr>
          <a:lstStyle/>
          <a:p>
            <a:fld id="{DD1E1E33-A4AD-4AED-901E-751F0BF7804E}" type="slidenum">
              <a:rPr lang="en-US" smtClean="0">
                <a:ea typeface="MS PGothic" pitchFamily="34" charset="-128"/>
              </a:rPr>
              <a:pPr/>
              <a:t>12</a:t>
            </a:fld>
            <a:endParaRPr lang="en-US" dirty="0" smtClean="0">
              <a:ea typeface="MS PGothic" pitchFamily="34" charset="-128"/>
            </a:endParaRPr>
          </a:p>
        </p:txBody>
      </p:sp>
    </p:spTree>
    <p:extLst>
      <p:ext uri="{BB962C8B-B14F-4D97-AF65-F5344CB8AC3E}">
        <p14:creationId xmlns:p14="http://schemas.microsoft.com/office/powerpoint/2010/main" val="33298520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pPr>
              <a:spcBef>
                <a:spcPts val="600"/>
              </a:spcBef>
              <a:spcAft>
                <a:spcPts val="600"/>
              </a:spcAft>
              <a:defRPr/>
            </a:pPr>
            <a:r>
              <a:rPr lang="en-US" sz="2800" dirty="0" smtClean="0">
                <a:latin typeface="Calibri" pitchFamily="34" charset="0"/>
              </a:rPr>
              <a:t>Ensure that all trial-related medical </a:t>
            </a:r>
            <a:r>
              <a:rPr lang="en-US" sz="2800" dirty="0">
                <a:latin typeface="Calibri" pitchFamily="34" charset="0"/>
              </a:rPr>
              <a:t>decisions </a:t>
            </a:r>
            <a:r>
              <a:rPr lang="en-US" sz="2800" dirty="0" smtClean="0">
                <a:latin typeface="Calibri" pitchFamily="34" charset="0"/>
              </a:rPr>
              <a:t>are  made by an investigator who is a qualified physician</a:t>
            </a:r>
          </a:p>
          <a:p>
            <a:pPr>
              <a:spcBef>
                <a:spcPts val="600"/>
              </a:spcBef>
              <a:spcAft>
                <a:spcPts val="600"/>
              </a:spcAft>
              <a:defRPr/>
            </a:pPr>
            <a:r>
              <a:rPr lang="en-US" sz="2800" i="1" dirty="0" smtClean="0">
                <a:solidFill>
                  <a:srgbClr val="008080"/>
                </a:solidFill>
                <a:latin typeface="Calibri" pitchFamily="34" charset="0"/>
              </a:rPr>
              <a:t>Provide adequate medical care for participants who experience adverse events</a:t>
            </a:r>
            <a:endParaRPr lang="en-US" sz="2800" i="1" dirty="0">
              <a:solidFill>
                <a:srgbClr val="008080"/>
              </a:solidFill>
              <a:latin typeface="Calibri" pitchFamily="34" charset="0"/>
            </a:endParaRPr>
          </a:p>
          <a:p>
            <a:pPr>
              <a:spcBef>
                <a:spcPts val="600"/>
              </a:spcBef>
              <a:spcAft>
                <a:spcPts val="600"/>
              </a:spcAft>
              <a:defRPr/>
            </a:pPr>
            <a:r>
              <a:rPr lang="en-US" sz="2800" dirty="0" smtClean="0">
                <a:latin typeface="Calibri" pitchFamily="34" charset="0"/>
              </a:rPr>
              <a:t>Notify the participant’s primary </a:t>
            </a:r>
            <a:r>
              <a:rPr lang="en-US" sz="2800" dirty="0">
                <a:latin typeface="Calibri" pitchFamily="34" charset="0"/>
              </a:rPr>
              <a:t>physician </a:t>
            </a:r>
            <a:r>
              <a:rPr lang="en-US" sz="2800" dirty="0" smtClean="0">
                <a:latin typeface="Calibri" pitchFamily="34" charset="0"/>
              </a:rPr>
              <a:t>of his/her participation (as appropriate)</a:t>
            </a:r>
            <a:endParaRPr lang="en-US" sz="2800" dirty="0">
              <a:latin typeface="Calibri" pitchFamily="34" charset="0"/>
            </a:endParaRPr>
          </a:p>
          <a:p>
            <a:pPr>
              <a:spcBef>
                <a:spcPts val="600"/>
              </a:spcBef>
              <a:spcAft>
                <a:spcPts val="600"/>
              </a:spcAft>
              <a:defRPr/>
            </a:pPr>
            <a:r>
              <a:rPr lang="en-US" sz="2800" dirty="0" smtClean="0">
                <a:latin typeface="Calibri" pitchFamily="34" charset="0"/>
              </a:rPr>
              <a:t>Make an effort to learn why participants withdraw</a:t>
            </a:r>
            <a:endParaRPr lang="en-US" sz="2800" dirty="0">
              <a:latin typeface="Calibri" pitchFamily="34" charset="0"/>
            </a:endParaRPr>
          </a:p>
        </p:txBody>
      </p:sp>
      <p:sp>
        <p:nvSpPr>
          <p:cNvPr id="2" name="Title 1"/>
          <p:cNvSpPr>
            <a:spLocks noGrp="1"/>
          </p:cNvSpPr>
          <p:nvPr>
            <p:ph type="title"/>
          </p:nvPr>
        </p:nvSpPr>
        <p:spPr/>
        <p:txBody>
          <a:bodyPr>
            <a:normAutofit/>
          </a:bodyPr>
          <a:lstStyle/>
          <a:p>
            <a:pPr>
              <a:lnSpc>
                <a:spcPct val="80000"/>
              </a:lnSpc>
            </a:pPr>
            <a:r>
              <a:rPr lang="en-US" sz="3600" dirty="0" smtClean="0">
                <a:solidFill>
                  <a:srgbClr val="213955"/>
                </a:solidFill>
                <a:effectLst/>
                <a:latin typeface="Calibri" pitchFamily="34" charset="0"/>
              </a:rPr>
              <a:t>PI Commitments: Medical Care of Trial Participants </a:t>
            </a:r>
            <a:r>
              <a:rPr lang="en-US" sz="2000" b="0" dirty="0" smtClean="0">
                <a:effectLst/>
              </a:rPr>
              <a:t>ICH 4.3</a:t>
            </a:r>
            <a:endParaRPr lang="en-US" sz="2000" b="0" dirty="0">
              <a:effectLst/>
            </a:endParaRPr>
          </a:p>
        </p:txBody>
      </p:sp>
      <p:sp>
        <p:nvSpPr>
          <p:cNvPr id="8" name="Slide Number Placeholder 9"/>
          <p:cNvSpPr>
            <a:spLocks noGrp="1"/>
          </p:cNvSpPr>
          <p:nvPr>
            <p:ph type="sldNum" sz="quarter" idx="11"/>
          </p:nvPr>
        </p:nvSpPr>
        <p:spPr bwMode="auto">
          <a:noFill/>
          <a:ln>
            <a:miter lim="800000"/>
            <a:headEnd/>
            <a:tailEnd/>
          </a:ln>
        </p:spPr>
        <p:txBody>
          <a:bodyPr wrap="square" lIns="91440" tIns="45720" rIns="91440" bIns="45720" numCol="1" anchorCtr="0" compatLnSpc="1">
            <a:prstTxWarp prst="textNoShape">
              <a:avLst/>
            </a:prstTxWarp>
          </a:bodyPr>
          <a:lstStyle/>
          <a:p>
            <a:fld id="{DD1E1E33-A4AD-4AED-901E-751F0BF7804E}" type="slidenum">
              <a:rPr lang="en-US" smtClean="0">
                <a:ea typeface="MS PGothic" pitchFamily="34" charset="-128"/>
              </a:rPr>
              <a:pPr/>
              <a:t>13</a:t>
            </a:fld>
            <a:endParaRPr lang="en-US" dirty="0" smtClean="0">
              <a:ea typeface="MS PGothic" pitchFamily="34" charset="-128"/>
            </a:endParaRPr>
          </a:p>
        </p:txBody>
      </p:sp>
    </p:spTree>
    <p:extLst>
      <p:ext uri="{BB962C8B-B14F-4D97-AF65-F5344CB8AC3E}">
        <p14:creationId xmlns:p14="http://schemas.microsoft.com/office/powerpoint/2010/main" val="321448054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pPr>
              <a:spcBef>
                <a:spcPts val="1200"/>
              </a:spcBef>
              <a:spcAft>
                <a:spcPts val="600"/>
              </a:spcAft>
              <a:defRPr/>
            </a:pPr>
            <a:r>
              <a:rPr lang="en-US" sz="2800" dirty="0" smtClean="0">
                <a:latin typeface="Calibri" pitchFamily="34" charset="0"/>
              </a:rPr>
              <a:t>Obtain written </a:t>
            </a:r>
            <a:r>
              <a:rPr lang="en-US" sz="2800" dirty="0">
                <a:latin typeface="Calibri" pitchFamily="34" charset="0"/>
              </a:rPr>
              <a:t>approval </a:t>
            </a:r>
            <a:r>
              <a:rPr lang="en-US" sz="2800" dirty="0" smtClean="0">
                <a:latin typeface="Calibri" pitchFamily="34" charset="0"/>
              </a:rPr>
              <a:t>before the study </a:t>
            </a:r>
            <a:r>
              <a:rPr lang="en-US" sz="2800" dirty="0">
                <a:latin typeface="Calibri" pitchFamily="34" charset="0"/>
              </a:rPr>
              <a:t>begins</a:t>
            </a:r>
          </a:p>
          <a:p>
            <a:pPr>
              <a:spcBef>
                <a:spcPts val="1200"/>
              </a:spcBef>
              <a:spcAft>
                <a:spcPts val="600"/>
              </a:spcAft>
              <a:defRPr/>
            </a:pPr>
            <a:r>
              <a:rPr lang="en-US" sz="2800" i="1" dirty="0" smtClean="0">
                <a:solidFill>
                  <a:srgbClr val="008080"/>
                </a:solidFill>
                <a:latin typeface="Calibri" pitchFamily="34" charset="0"/>
              </a:rPr>
              <a:t>Provide the IRB with the current Investigator’s </a:t>
            </a:r>
            <a:r>
              <a:rPr lang="en-US" sz="2800" i="1" dirty="0">
                <a:solidFill>
                  <a:srgbClr val="008080"/>
                </a:solidFill>
                <a:latin typeface="Calibri" pitchFamily="34" charset="0"/>
              </a:rPr>
              <a:t>Brochure</a:t>
            </a:r>
          </a:p>
          <a:p>
            <a:pPr>
              <a:spcBef>
                <a:spcPts val="1200"/>
              </a:spcBef>
              <a:spcAft>
                <a:spcPts val="600"/>
              </a:spcAft>
              <a:defRPr/>
            </a:pPr>
            <a:r>
              <a:rPr lang="en-US" sz="2800" dirty="0" smtClean="0">
                <a:latin typeface="Calibri" pitchFamily="34" charset="0"/>
              </a:rPr>
              <a:t>Provide the IRB/IEC with all documents subject to its review throughout the trial</a:t>
            </a:r>
            <a:endParaRPr lang="en-US" sz="2800" dirty="0">
              <a:latin typeface="Calibri" pitchFamily="34" charset="0"/>
            </a:endParaRPr>
          </a:p>
        </p:txBody>
      </p:sp>
      <p:sp>
        <p:nvSpPr>
          <p:cNvPr id="2" name="Title 1"/>
          <p:cNvSpPr>
            <a:spLocks noGrp="1"/>
          </p:cNvSpPr>
          <p:nvPr>
            <p:ph type="title"/>
          </p:nvPr>
        </p:nvSpPr>
        <p:spPr/>
        <p:txBody>
          <a:bodyPr>
            <a:normAutofit/>
          </a:bodyPr>
          <a:lstStyle/>
          <a:p>
            <a:pPr>
              <a:lnSpc>
                <a:spcPct val="80000"/>
              </a:lnSpc>
            </a:pPr>
            <a:r>
              <a:rPr lang="en-US" sz="3600" dirty="0" smtClean="0">
                <a:solidFill>
                  <a:srgbClr val="213955"/>
                </a:solidFill>
                <a:effectLst/>
                <a:latin typeface="Calibri" pitchFamily="34" charset="0"/>
              </a:rPr>
              <a:t>PI Commitments: Communication with the IRB/IEC </a:t>
            </a:r>
            <a:r>
              <a:rPr lang="en-US" sz="2000" b="0" dirty="0" smtClean="0">
                <a:effectLst/>
              </a:rPr>
              <a:t>ICH 4.4</a:t>
            </a:r>
            <a:endParaRPr lang="en-US" sz="2000" b="0" dirty="0">
              <a:effectLst/>
            </a:endParaRPr>
          </a:p>
        </p:txBody>
      </p:sp>
      <p:sp>
        <p:nvSpPr>
          <p:cNvPr id="8" name="Slide Number Placeholder 9"/>
          <p:cNvSpPr>
            <a:spLocks noGrp="1"/>
          </p:cNvSpPr>
          <p:nvPr>
            <p:ph type="sldNum" sz="quarter" idx="11"/>
          </p:nvPr>
        </p:nvSpPr>
        <p:spPr bwMode="auto">
          <a:noFill/>
          <a:ln>
            <a:miter lim="800000"/>
            <a:headEnd/>
            <a:tailEnd/>
          </a:ln>
        </p:spPr>
        <p:txBody>
          <a:bodyPr wrap="square" lIns="91440" tIns="45720" rIns="91440" bIns="45720" numCol="1" anchorCtr="0" compatLnSpc="1">
            <a:prstTxWarp prst="textNoShape">
              <a:avLst/>
            </a:prstTxWarp>
          </a:bodyPr>
          <a:lstStyle/>
          <a:p>
            <a:fld id="{DD1E1E33-A4AD-4AED-901E-751F0BF7804E}" type="slidenum">
              <a:rPr lang="en-US" smtClean="0">
                <a:ea typeface="MS PGothic" pitchFamily="34" charset="-128"/>
              </a:rPr>
              <a:pPr/>
              <a:t>14</a:t>
            </a:fld>
            <a:endParaRPr lang="en-US" dirty="0" smtClean="0">
              <a:ea typeface="MS PGothic" pitchFamily="34" charset="-128"/>
            </a:endParaRPr>
          </a:p>
        </p:txBody>
      </p:sp>
    </p:spTree>
    <p:extLst>
      <p:ext uri="{BB962C8B-B14F-4D97-AF65-F5344CB8AC3E}">
        <p14:creationId xmlns:p14="http://schemas.microsoft.com/office/powerpoint/2010/main" val="381751011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pPr>
              <a:spcBef>
                <a:spcPts val="1200"/>
              </a:spcBef>
              <a:spcAft>
                <a:spcPts val="600"/>
              </a:spcAft>
              <a:defRPr/>
            </a:pPr>
            <a:r>
              <a:rPr lang="en-US" sz="2800" dirty="0" smtClean="0">
                <a:latin typeface="Calibri" pitchFamily="34" charset="0"/>
              </a:rPr>
              <a:t>Conduct the trial in compliance with the protocol</a:t>
            </a:r>
            <a:endParaRPr lang="en-US" sz="2800" dirty="0">
              <a:latin typeface="Calibri" pitchFamily="34" charset="0"/>
            </a:endParaRPr>
          </a:p>
          <a:p>
            <a:pPr>
              <a:spcBef>
                <a:spcPts val="1200"/>
              </a:spcBef>
              <a:spcAft>
                <a:spcPts val="600"/>
              </a:spcAft>
              <a:defRPr/>
            </a:pPr>
            <a:r>
              <a:rPr lang="en-US" sz="2800" dirty="0" smtClean="0">
                <a:latin typeface="Calibri" pitchFamily="34" charset="0"/>
              </a:rPr>
              <a:t>Deviate only with agreement from the sponsor and prior review/approval from the IRB/IEC </a:t>
            </a:r>
          </a:p>
          <a:p>
            <a:pPr marL="603250" lvl="2" indent="-255588">
              <a:spcBef>
                <a:spcPts val="600"/>
              </a:spcBef>
              <a:spcAft>
                <a:spcPts val="600"/>
              </a:spcAft>
              <a:buSzPct val="68000"/>
              <a:buNone/>
              <a:defRPr/>
            </a:pPr>
            <a:r>
              <a:rPr lang="en-US" sz="2400" i="1" dirty="0" smtClean="0">
                <a:latin typeface="Calibri" pitchFamily="34" charset="0"/>
              </a:rPr>
              <a:t>There can be exceptions – see next slide!</a:t>
            </a:r>
          </a:p>
          <a:p>
            <a:pPr>
              <a:spcBef>
                <a:spcPts val="1200"/>
              </a:spcBef>
              <a:spcAft>
                <a:spcPts val="600"/>
              </a:spcAft>
              <a:defRPr/>
            </a:pPr>
            <a:r>
              <a:rPr lang="en-US" sz="2800" dirty="0" smtClean="0">
                <a:latin typeface="Calibri" pitchFamily="34" charset="0"/>
              </a:rPr>
              <a:t>Document and explain all deviations</a:t>
            </a:r>
          </a:p>
        </p:txBody>
      </p:sp>
      <p:sp>
        <p:nvSpPr>
          <p:cNvPr id="2" name="Title 1"/>
          <p:cNvSpPr>
            <a:spLocks noGrp="1"/>
          </p:cNvSpPr>
          <p:nvPr>
            <p:ph type="title"/>
          </p:nvPr>
        </p:nvSpPr>
        <p:spPr/>
        <p:txBody>
          <a:bodyPr>
            <a:normAutofit/>
          </a:bodyPr>
          <a:lstStyle/>
          <a:p>
            <a:pPr>
              <a:lnSpc>
                <a:spcPct val="80000"/>
              </a:lnSpc>
            </a:pPr>
            <a:r>
              <a:rPr lang="en-US" sz="3600" dirty="0" smtClean="0">
                <a:solidFill>
                  <a:srgbClr val="213955"/>
                </a:solidFill>
                <a:effectLst/>
                <a:latin typeface="Calibri" pitchFamily="34" charset="0"/>
              </a:rPr>
              <a:t>PI Commitments: Compliance with the Protocol </a:t>
            </a:r>
            <a:r>
              <a:rPr lang="en-US" sz="3600" dirty="0" smtClean="0">
                <a:effectLst/>
              </a:rPr>
              <a:t> </a:t>
            </a:r>
            <a:r>
              <a:rPr lang="en-US" sz="2000" b="0" dirty="0" smtClean="0">
                <a:effectLst/>
              </a:rPr>
              <a:t>ICH 4.5</a:t>
            </a:r>
            <a:endParaRPr lang="en-US" sz="2000" b="0" dirty="0">
              <a:effectLst/>
            </a:endParaRPr>
          </a:p>
        </p:txBody>
      </p:sp>
      <p:sp>
        <p:nvSpPr>
          <p:cNvPr id="8" name="Slide Number Placeholder 9"/>
          <p:cNvSpPr>
            <a:spLocks noGrp="1"/>
          </p:cNvSpPr>
          <p:nvPr>
            <p:ph type="sldNum" sz="quarter" idx="11"/>
          </p:nvPr>
        </p:nvSpPr>
        <p:spPr bwMode="auto">
          <a:noFill/>
          <a:ln>
            <a:miter lim="800000"/>
            <a:headEnd/>
            <a:tailEnd/>
          </a:ln>
        </p:spPr>
        <p:txBody>
          <a:bodyPr wrap="square" lIns="91440" tIns="45720" rIns="91440" bIns="45720" numCol="1" anchorCtr="0" compatLnSpc="1">
            <a:prstTxWarp prst="textNoShape">
              <a:avLst/>
            </a:prstTxWarp>
          </a:bodyPr>
          <a:lstStyle/>
          <a:p>
            <a:fld id="{DD1E1E33-A4AD-4AED-901E-751F0BF7804E}" type="slidenum">
              <a:rPr lang="en-US" smtClean="0">
                <a:ea typeface="MS PGothic" pitchFamily="34" charset="-128"/>
              </a:rPr>
              <a:pPr/>
              <a:t>15</a:t>
            </a:fld>
            <a:endParaRPr lang="en-US" dirty="0" smtClean="0">
              <a:ea typeface="MS PGothic" pitchFamily="34" charset="-128"/>
            </a:endParaRPr>
          </a:p>
        </p:txBody>
      </p:sp>
    </p:spTree>
    <p:extLst>
      <p:ext uri="{BB962C8B-B14F-4D97-AF65-F5344CB8AC3E}">
        <p14:creationId xmlns:p14="http://schemas.microsoft.com/office/powerpoint/2010/main" val="190241217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pPr defTabSz="457200">
              <a:spcBef>
                <a:spcPts val="1200"/>
              </a:spcBef>
              <a:spcAft>
                <a:spcPts val="600"/>
              </a:spcAft>
              <a:defRPr/>
            </a:pPr>
            <a:r>
              <a:rPr lang="en-US" sz="2800" dirty="0" smtClean="0">
                <a:latin typeface="Calibri" pitchFamily="34" charset="0"/>
              </a:rPr>
              <a:t>The investigator may deviate from the protocol before obtaining agreement from the sponsor and review/approval from the IRB/IEC </a:t>
            </a:r>
            <a:r>
              <a:rPr lang="en-US" sz="2800" b="1" dirty="0" smtClean="0">
                <a:solidFill>
                  <a:srgbClr val="FF0000"/>
                </a:solidFill>
                <a:latin typeface="Calibri" pitchFamily="34" charset="0"/>
              </a:rPr>
              <a:t>only:</a:t>
            </a:r>
            <a:endParaRPr lang="en-US" sz="2800" dirty="0" smtClean="0">
              <a:solidFill>
                <a:srgbClr val="FF0000"/>
              </a:solidFill>
              <a:latin typeface="Calibri" pitchFamily="34" charset="0"/>
            </a:endParaRPr>
          </a:p>
          <a:p>
            <a:pPr marL="1035050" lvl="1" indent="-285750">
              <a:spcBef>
                <a:spcPts val="400"/>
              </a:spcBef>
              <a:spcAft>
                <a:spcPts val="600"/>
              </a:spcAft>
            </a:pPr>
            <a:r>
              <a:rPr lang="en-US" sz="2400" dirty="0" smtClean="0">
                <a:latin typeface="Calibri" pitchFamily="34" charset="0"/>
              </a:rPr>
              <a:t>When the changes are logistical/administrative, or</a:t>
            </a:r>
          </a:p>
          <a:p>
            <a:pPr marL="1035050" lvl="1" indent="-285750">
              <a:spcBef>
                <a:spcPts val="400"/>
              </a:spcBef>
              <a:spcAft>
                <a:spcPts val="600"/>
              </a:spcAft>
            </a:pPr>
            <a:r>
              <a:rPr lang="en-US" sz="2400" dirty="0" smtClean="0">
                <a:latin typeface="Calibri" pitchFamily="34" charset="0"/>
              </a:rPr>
              <a:t>To eliminate an immediate hazard to study subjects.  This  requires immediate submission to:</a:t>
            </a:r>
          </a:p>
          <a:p>
            <a:pPr marL="1708150" lvl="2" indent="-328613"/>
            <a:r>
              <a:rPr lang="en-US" sz="2200" dirty="0" smtClean="0">
                <a:latin typeface="Calibri" pitchFamily="34" charset="0"/>
                <a:cs typeface="Calibri" pitchFamily="34" charset="0"/>
              </a:rPr>
              <a:t>the IRB</a:t>
            </a:r>
          </a:p>
          <a:p>
            <a:pPr marL="1708150" lvl="2" indent="-328613"/>
            <a:r>
              <a:rPr lang="en-US" sz="2200" dirty="0" smtClean="0">
                <a:latin typeface="Calibri" pitchFamily="34" charset="0"/>
                <a:cs typeface="Calibri" pitchFamily="34" charset="0"/>
              </a:rPr>
              <a:t>the sponsor</a:t>
            </a:r>
          </a:p>
          <a:p>
            <a:pPr marL="1708150" lvl="2" indent="-328613"/>
            <a:r>
              <a:rPr lang="en-US" sz="2200" i="1" dirty="0" smtClean="0">
                <a:solidFill>
                  <a:srgbClr val="008080"/>
                </a:solidFill>
                <a:latin typeface="Calibri" pitchFamily="34" charset="0"/>
                <a:cs typeface="Calibri" pitchFamily="34" charset="0"/>
              </a:rPr>
              <a:t>regulatory authorities (if required)</a:t>
            </a:r>
          </a:p>
        </p:txBody>
      </p:sp>
      <p:sp>
        <p:nvSpPr>
          <p:cNvPr id="2" name="Title 1"/>
          <p:cNvSpPr>
            <a:spLocks noGrp="1"/>
          </p:cNvSpPr>
          <p:nvPr>
            <p:ph type="title"/>
          </p:nvPr>
        </p:nvSpPr>
        <p:spPr/>
        <p:txBody>
          <a:bodyPr>
            <a:normAutofit/>
          </a:bodyPr>
          <a:lstStyle/>
          <a:p>
            <a:pPr>
              <a:lnSpc>
                <a:spcPct val="80000"/>
              </a:lnSpc>
            </a:pPr>
            <a:r>
              <a:rPr lang="en-US" sz="3600" dirty="0" smtClean="0">
                <a:solidFill>
                  <a:srgbClr val="213955"/>
                </a:solidFill>
                <a:effectLst/>
                <a:latin typeface="Calibri" pitchFamily="34" charset="0"/>
              </a:rPr>
              <a:t>PI Commitments: Compliance with the Protocol  </a:t>
            </a:r>
            <a:r>
              <a:rPr lang="en-US" sz="2000" b="0" dirty="0" smtClean="0">
                <a:effectLst/>
              </a:rPr>
              <a:t>ICH 4.5</a:t>
            </a:r>
            <a:endParaRPr lang="en-US" sz="2000" b="0" dirty="0">
              <a:effectLst/>
            </a:endParaRPr>
          </a:p>
        </p:txBody>
      </p:sp>
      <p:sp>
        <p:nvSpPr>
          <p:cNvPr id="8" name="Slide Number Placeholder 9"/>
          <p:cNvSpPr>
            <a:spLocks noGrp="1"/>
          </p:cNvSpPr>
          <p:nvPr>
            <p:ph type="sldNum" sz="quarter" idx="11"/>
          </p:nvPr>
        </p:nvSpPr>
        <p:spPr bwMode="auto">
          <a:noFill/>
          <a:ln>
            <a:miter lim="800000"/>
            <a:headEnd/>
            <a:tailEnd/>
          </a:ln>
        </p:spPr>
        <p:txBody>
          <a:bodyPr wrap="square" lIns="91440" tIns="45720" rIns="91440" bIns="45720" numCol="1" anchorCtr="0" compatLnSpc="1">
            <a:prstTxWarp prst="textNoShape">
              <a:avLst/>
            </a:prstTxWarp>
          </a:bodyPr>
          <a:lstStyle/>
          <a:p>
            <a:fld id="{DD1E1E33-A4AD-4AED-901E-751F0BF7804E}" type="slidenum">
              <a:rPr lang="en-US" smtClean="0">
                <a:ea typeface="MS PGothic" pitchFamily="34" charset="-128"/>
              </a:rPr>
              <a:pPr/>
              <a:t>16</a:t>
            </a:fld>
            <a:endParaRPr lang="en-US" dirty="0" smtClean="0">
              <a:ea typeface="MS PGothic" pitchFamily="34" charset="-128"/>
            </a:endParaRPr>
          </a:p>
        </p:txBody>
      </p:sp>
    </p:spTree>
    <p:extLst>
      <p:ext uri="{BB962C8B-B14F-4D97-AF65-F5344CB8AC3E}">
        <p14:creationId xmlns:p14="http://schemas.microsoft.com/office/powerpoint/2010/main" val="190241217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pPr defTabSz="457200">
              <a:spcBef>
                <a:spcPts val="1200"/>
              </a:spcBef>
              <a:spcAft>
                <a:spcPts val="600"/>
              </a:spcAft>
              <a:defRPr/>
            </a:pPr>
            <a:r>
              <a:rPr lang="en-US" sz="2800" i="1" dirty="0" smtClean="0">
                <a:solidFill>
                  <a:srgbClr val="008080"/>
                </a:solidFill>
                <a:latin typeface="Calibri" pitchFamily="34" charset="0"/>
              </a:rPr>
              <a:t>Responsible for the </a:t>
            </a:r>
            <a:r>
              <a:rPr lang="en-US" sz="2800" i="1" dirty="0">
                <a:solidFill>
                  <a:srgbClr val="008080"/>
                </a:solidFill>
                <a:latin typeface="Calibri" pitchFamily="34" charset="0"/>
              </a:rPr>
              <a:t>product, its usage, and its </a:t>
            </a:r>
            <a:r>
              <a:rPr lang="en-US" sz="2800" i="1" dirty="0" smtClean="0">
                <a:solidFill>
                  <a:srgbClr val="008080"/>
                </a:solidFill>
                <a:latin typeface="Calibri" pitchFamily="34" charset="0"/>
              </a:rPr>
              <a:t>storage</a:t>
            </a:r>
            <a:endParaRPr lang="en-US" sz="2800" i="1" dirty="0">
              <a:solidFill>
                <a:srgbClr val="008080"/>
              </a:solidFill>
              <a:latin typeface="Calibri" pitchFamily="34" charset="0"/>
            </a:endParaRPr>
          </a:p>
          <a:p>
            <a:pPr defTabSz="457200">
              <a:spcBef>
                <a:spcPts val="1200"/>
              </a:spcBef>
              <a:spcAft>
                <a:spcPts val="600"/>
              </a:spcAft>
              <a:defRPr/>
            </a:pPr>
            <a:r>
              <a:rPr lang="en-US" sz="2800" i="1" dirty="0" smtClean="0">
                <a:solidFill>
                  <a:srgbClr val="008080"/>
                </a:solidFill>
                <a:latin typeface="Calibri" pitchFamily="34" charset="0"/>
              </a:rPr>
              <a:t>May delegate to a </a:t>
            </a:r>
            <a:r>
              <a:rPr lang="en-US" sz="2800" i="1" dirty="0">
                <a:solidFill>
                  <a:srgbClr val="008080"/>
                </a:solidFill>
                <a:latin typeface="Calibri" pitchFamily="34" charset="0"/>
              </a:rPr>
              <a:t>Pharmacist </a:t>
            </a:r>
            <a:r>
              <a:rPr lang="en-US" sz="2800" i="1" dirty="0" smtClean="0">
                <a:solidFill>
                  <a:srgbClr val="008080"/>
                </a:solidFill>
                <a:latin typeface="Calibri" pitchFamily="34" charset="0"/>
              </a:rPr>
              <a:t>under the PI’s </a:t>
            </a:r>
            <a:r>
              <a:rPr lang="en-US" sz="2800" i="1" dirty="0">
                <a:solidFill>
                  <a:srgbClr val="008080"/>
                </a:solidFill>
                <a:latin typeface="Calibri" pitchFamily="34" charset="0"/>
              </a:rPr>
              <a:t>supervision</a:t>
            </a:r>
          </a:p>
          <a:p>
            <a:pPr defTabSz="457200">
              <a:spcBef>
                <a:spcPts val="1200"/>
              </a:spcBef>
              <a:spcAft>
                <a:spcPts val="600"/>
              </a:spcAft>
              <a:defRPr/>
            </a:pPr>
            <a:r>
              <a:rPr lang="en-US" sz="2800" i="1" dirty="0" smtClean="0">
                <a:solidFill>
                  <a:srgbClr val="008080"/>
                </a:solidFill>
                <a:latin typeface="Calibri" pitchFamily="34" charset="0"/>
              </a:rPr>
              <a:t>Maintain IP records</a:t>
            </a:r>
          </a:p>
          <a:p>
            <a:r>
              <a:rPr lang="en-US" sz="2800" i="1" dirty="0" smtClean="0">
                <a:solidFill>
                  <a:srgbClr val="008080"/>
                </a:solidFill>
                <a:latin typeface="Calibri" pitchFamily="34" charset="0"/>
              </a:rPr>
              <a:t>Store as specified by the sponsor and in accordance with applicable regulatory requirement(s)</a:t>
            </a:r>
          </a:p>
          <a:p>
            <a:pPr defTabSz="457200">
              <a:spcBef>
                <a:spcPts val="1200"/>
              </a:spcBef>
              <a:spcAft>
                <a:spcPts val="600"/>
              </a:spcAft>
              <a:defRPr/>
            </a:pPr>
            <a:r>
              <a:rPr lang="en-US" sz="2800" i="1" dirty="0" smtClean="0">
                <a:solidFill>
                  <a:srgbClr val="008080"/>
                </a:solidFill>
                <a:latin typeface="Calibri" pitchFamily="34" charset="0"/>
              </a:rPr>
              <a:t>Use </a:t>
            </a:r>
            <a:r>
              <a:rPr lang="en-US" sz="2800" i="1" dirty="0">
                <a:solidFill>
                  <a:srgbClr val="008080"/>
                </a:solidFill>
                <a:latin typeface="Calibri" pitchFamily="34" charset="0"/>
              </a:rPr>
              <a:t>IP in accordance with the </a:t>
            </a:r>
            <a:r>
              <a:rPr lang="en-US" sz="2800" i="1" dirty="0" smtClean="0">
                <a:solidFill>
                  <a:srgbClr val="008080"/>
                </a:solidFill>
                <a:latin typeface="Calibri" pitchFamily="34" charset="0"/>
              </a:rPr>
              <a:t>protocol</a:t>
            </a:r>
            <a:endParaRPr lang="en-US" sz="2800" i="1" dirty="0">
              <a:solidFill>
                <a:srgbClr val="008080"/>
              </a:solidFill>
              <a:latin typeface="Calibri" pitchFamily="34" charset="0"/>
            </a:endParaRPr>
          </a:p>
        </p:txBody>
      </p:sp>
      <p:sp>
        <p:nvSpPr>
          <p:cNvPr id="2" name="Title 1"/>
          <p:cNvSpPr>
            <a:spLocks noGrp="1"/>
          </p:cNvSpPr>
          <p:nvPr>
            <p:ph type="title"/>
          </p:nvPr>
        </p:nvSpPr>
        <p:spPr/>
        <p:txBody>
          <a:bodyPr>
            <a:normAutofit/>
          </a:bodyPr>
          <a:lstStyle/>
          <a:p>
            <a:pPr>
              <a:lnSpc>
                <a:spcPct val="80000"/>
              </a:lnSpc>
            </a:pPr>
            <a:r>
              <a:rPr lang="en-US" sz="3600" dirty="0" smtClean="0">
                <a:solidFill>
                  <a:srgbClr val="213955"/>
                </a:solidFill>
                <a:effectLst/>
                <a:latin typeface="Calibri" pitchFamily="34" charset="0"/>
                <a:cs typeface="Calibri" pitchFamily="34" charset="0"/>
              </a:rPr>
              <a:t>PI Commitments: Investigational Products (IP) </a:t>
            </a:r>
            <a:r>
              <a:rPr lang="en-US" sz="3600" dirty="0" smtClean="0">
                <a:effectLst/>
                <a:latin typeface="Calibri" pitchFamily="34" charset="0"/>
                <a:cs typeface="Calibri" pitchFamily="34" charset="0"/>
              </a:rPr>
              <a:t> </a:t>
            </a:r>
            <a:r>
              <a:rPr lang="en-US" sz="2000" b="0" dirty="0" smtClean="0">
                <a:effectLst/>
              </a:rPr>
              <a:t>ICH 4.6</a:t>
            </a:r>
            <a:endParaRPr lang="en-US" sz="2000" b="0" dirty="0">
              <a:effectLst/>
            </a:endParaRPr>
          </a:p>
        </p:txBody>
      </p:sp>
      <p:sp>
        <p:nvSpPr>
          <p:cNvPr id="8" name="Slide Number Placeholder 9"/>
          <p:cNvSpPr>
            <a:spLocks noGrp="1"/>
          </p:cNvSpPr>
          <p:nvPr>
            <p:ph type="sldNum" sz="quarter" idx="11"/>
          </p:nvPr>
        </p:nvSpPr>
        <p:spPr bwMode="auto">
          <a:noFill/>
          <a:ln>
            <a:miter lim="800000"/>
            <a:headEnd/>
            <a:tailEnd/>
          </a:ln>
        </p:spPr>
        <p:txBody>
          <a:bodyPr wrap="square" lIns="91440" tIns="45720" rIns="91440" bIns="45720" numCol="1" anchorCtr="0" compatLnSpc="1">
            <a:prstTxWarp prst="textNoShape">
              <a:avLst/>
            </a:prstTxWarp>
          </a:bodyPr>
          <a:lstStyle/>
          <a:p>
            <a:fld id="{DD1E1E33-A4AD-4AED-901E-751F0BF7804E}" type="slidenum">
              <a:rPr lang="en-US" smtClean="0">
                <a:ea typeface="MS PGothic" pitchFamily="34" charset="-128"/>
              </a:rPr>
              <a:pPr/>
              <a:t>17</a:t>
            </a:fld>
            <a:endParaRPr lang="en-US" dirty="0" smtClean="0">
              <a:ea typeface="MS PGothic" pitchFamily="34" charset="-128"/>
            </a:endParaRPr>
          </a:p>
        </p:txBody>
      </p:sp>
    </p:spTree>
    <p:extLst>
      <p:ext uri="{BB962C8B-B14F-4D97-AF65-F5344CB8AC3E}">
        <p14:creationId xmlns:p14="http://schemas.microsoft.com/office/powerpoint/2010/main" val="377030888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pPr defTabSz="457200">
              <a:spcBef>
                <a:spcPts val="1200"/>
              </a:spcBef>
              <a:spcAft>
                <a:spcPts val="600"/>
              </a:spcAft>
              <a:defRPr/>
            </a:pPr>
            <a:r>
              <a:rPr lang="en-US" sz="2800" i="1" dirty="0" smtClean="0">
                <a:solidFill>
                  <a:srgbClr val="008080"/>
                </a:solidFill>
                <a:latin typeface="Calibri" pitchFamily="34" charset="0"/>
              </a:rPr>
              <a:t>Follow the study </a:t>
            </a:r>
            <a:r>
              <a:rPr lang="en-US" sz="2800" i="1" dirty="0">
                <a:solidFill>
                  <a:srgbClr val="008080"/>
                </a:solidFill>
                <a:latin typeface="Calibri" pitchFamily="34" charset="0"/>
              </a:rPr>
              <a:t>randomization </a:t>
            </a:r>
            <a:r>
              <a:rPr lang="en-US" sz="2800" i="1" dirty="0" smtClean="0">
                <a:solidFill>
                  <a:srgbClr val="008080"/>
                </a:solidFill>
                <a:latin typeface="Calibri" pitchFamily="34" charset="0"/>
              </a:rPr>
              <a:t>procedures</a:t>
            </a:r>
            <a:endParaRPr lang="en-US" sz="2800" i="1" dirty="0">
              <a:solidFill>
                <a:srgbClr val="008080"/>
              </a:solidFill>
              <a:latin typeface="Calibri" pitchFamily="34" charset="0"/>
            </a:endParaRPr>
          </a:p>
          <a:p>
            <a:pPr defTabSz="457200">
              <a:spcBef>
                <a:spcPts val="1200"/>
              </a:spcBef>
              <a:spcAft>
                <a:spcPts val="600"/>
              </a:spcAft>
              <a:defRPr/>
            </a:pPr>
            <a:r>
              <a:rPr lang="en-US" sz="2800" i="1" dirty="0" smtClean="0">
                <a:solidFill>
                  <a:srgbClr val="008080"/>
                </a:solidFill>
                <a:latin typeface="Calibri" pitchFamily="34" charset="0"/>
              </a:rPr>
              <a:t>Ensure that the randomization </a:t>
            </a:r>
            <a:r>
              <a:rPr lang="en-US" sz="2800" i="1" dirty="0">
                <a:solidFill>
                  <a:srgbClr val="008080"/>
                </a:solidFill>
                <a:latin typeface="Calibri" pitchFamily="34" charset="0"/>
              </a:rPr>
              <a:t>code </a:t>
            </a:r>
            <a:r>
              <a:rPr lang="en-US" sz="2800" i="1" dirty="0" smtClean="0">
                <a:solidFill>
                  <a:srgbClr val="008080"/>
                </a:solidFill>
                <a:latin typeface="Calibri" pitchFamily="34" charset="0"/>
              </a:rPr>
              <a:t>is only </a:t>
            </a:r>
            <a:r>
              <a:rPr lang="en-US" sz="2800" i="1" dirty="0">
                <a:solidFill>
                  <a:srgbClr val="008080"/>
                </a:solidFill>
                <a:latin typeface="Calibri" pitchFamily="34" charset="0"/>
              </a:rPr>
              <a:t>broken in accordance with the protocol</a:t>
            </a:r>
          </a:p>
          <a:p>
            <a:pPr defTabSz="457200">
              <a:spcBef>
                <a:spcPts val="1200"/>
              </a:spcBef>
              <a:spcAft>
                <a:spcPts val="600"/>
              </a:spcAft>
              <a:defRPr/>
            </a:pPr>
            <a:r>
              <a:rPr lang="en-US" sz="2800" i="1" dirty="0" smtClean="0">
                <a:solidFill>
                  <a:srgbClr val="008080"/>
                </a:solidFill>
                <a:latin typeface="Calibri" pitchFamily="34" charset="0"/>
              </a:rPr>
              <a:t>Promptly document and notify the sponsor of any unblinding </a:t>
            </a:r>
            <a:r>
              <a:rPr lang="en-US" sz="1800" i="1" dirty="0" smtClean="0">
                <a:solidFill>
                  <a:srgbClr val="008080"/>
                </a:solidFill>
                <a:latin typeface="Calibri" pitchFamily="34" charset="0"/>
                <a:cs typeface="Calibri" pitchFamily="34" charset="0"/>
              </a:rPr>
              <a:t>(for blinded trials)</a:t>
            </a:r>
            <a:endParaRPr lang="en-US" sz="1800" i="1" dirty="0">
              <a:solidFill>
                <a:srgbClr val="008080"/>
              </a:solidFill>
              <a:latin typeface="Calibri" pitchFamily="34" charset="0"/>
              <a:cs typeface="Calibri" pitchFamily="34" charset="0"/>
            </a:endParaRPr>
          </a:p>
        </p:txBody>
      </p:sp>
      <p:sp>
        <p:nvSpPr>
          <p:cNvPr id="2" name="Title 1"/>
          <p:cNvSpPr>
            <a:spLocks noGrp="1"/>
          </p:cNvSpPr>
          <p:nvPr>
            <p:ph type="title"/>
          </p:nvPr>
        </p:nvSpPr>
        <p:spPr/>
        <p:txBody>
          <a:bodyPr>
            <a:normAutofit/>
          </a:bodyPr>
          <a:lstStyle/>
          <a:p>
            <a:pPr>
              <a:lnSpc>
                <a:spcPct val="80000"/>
              </a:lnSpc>
            </a:pPr>
            <a:r>
              <a:rPr lang="en-US" sz="3600" dirty="0" smtClean="0">
                <a:solidFill>
                  <a:srgbClr val="213955"/>
                </a:solidFill>
                <a:effectLst/>
                <a:latin typeface="Calibri" pitchFamily="34" charset="0"/>
              </a:rPr>
              <a:t>PI Commitments: Randomization and Unblinding Procedures  </a:t>
            </a:r>
            <a:r>
              <a:rPr lang="en-US" sz="2000" b="0" dirty="0" smtClean="0">
                <a:effectLst/>
              </a:rPr>
              <a:t>ICH 4.7</a:t>
            </a:r>
            <a:endParaRPr lang="en-US" sz="2000" b="0" dirty="0">
              <a:effectLst/>
            </a:endParaRPr>
          </a:p>
        </p:txBody>
      </p:sp>
      <p:sp>
        <p:nvSpPr>
          <p:cNvPr id="8" name="Slide Number Placeholder 9"/>
          <p:cNvSpPr>
            <a:spLocks noGrp="1"/>
          </p:cNvSpPr>
          <p:nvPr>
            <p:ph type="sldNum" sz="quarter" idx="11"/>
          </p:nvPr>
        </p:nvSpPr>
        <p:spPr bwMode="auto">
          <a:noFill/>
          <a:ln>
            <a:miter lim="800000"/>
            <a:headEnd/>
            <a:tailEnd/>
          </a:ln>
        </p:spPr>
        <p:txBody>
          <a:bodyPr wrap="square" lIns="91440" tIns="45720" rIns="91440" bIns="45720" numCol="1" anchorCtr="0" compatLnSpc="1">
            <a:prstTxWarp prst="textNoShape">
              <a:avLst/>
            </a:prstTxWarp>
          </a:bodyPr>
          <a:lstStyle/>
          <a:p>
            <a:fld id="{DD1E1E33-A4AD-4AED-901E-751F0BF7804E}" type="slidenum">
              <a:rPr lang="en-US" smtClean="0">
                <a:ea typeface="MS PGothic" pitchFamily="34" charset="-128"/>
              </a:rPr>
              <a:pPr/>
              <a:t>18</a:t>
            </a:fld>
            <a:endParaRPr lang="en-US" dirty="0" smtClean="0">
              <a:ea typeface="MS PGothic" pitchFamily="34" charset="-128"/>
            </a:endParaRPr>
          </a:p>
        </p:txBody>
      </p:sp>
    </p:spTree>
    <p:extLst>
      <p:ext uri="{BB962C8B-B14F-4D97-AF65-F5344CB8AC3E}">
        <p14:creationId xmlns:p14="http://schemas.microsoft.com/office/powerpoint/2010/main" val="204800112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9"/>
          <p:cNvSpPr>
            <a:spLocks noGrp="1"/>
          </p:cNvSpPr>
          <p:nvPr>
            <p:ph type="sldNum" sz="quarter" idx="11"/>
          </p:nvPr>
        </p:nvSpPr>
        <p:spPr bwMode="auto">
          <a:noFill/>
          <a:ln>
            <a:miter lim="800000"/>
            <a:headEnd/>
            <a:tailEnd/>
          </a:ln>
        </p:spPr>
        <p:txBody>
          <a:bodyPr wrap="square" lIns="91440" tIns="45720" rIns="91440" bIns="45720" numCol="1" anchorCtr="0" compatLnSpc="1">
            <a:prstTxWarp prst="textNoShape">
              <a:avLst/>
            </a:prstTxWarp>
          </a:bodyPr>
          <a:lstStyle/>
          <a:p>
            <a:fld id="{DD1E1E33-A4AD-4AED-901E-751F0BF7804E}" type="slidenum">
              <a:rPr lang="en-US" smtClean="0">
                <a:ea typeface="MS PGothic" pitchFamily="34" charset="-128"/>
              </a:rPr>
              <a:pPr/>
              <a:t>19</a:t>
            </a:fld>
            <a:endParaRPr lang="en-US" dirty="0" smtClean="0">
              <a:ea typeface="MS PGothic" pitchFamily="34" charset="-128"/>
            </a:endParaRPr>
          </a:p>
        </p:txBody>
      </p:sp>
      <p:sp>
        <p:nvSpPr>
          <p:cNvPr id="11" name="Content Placeholder 2"/>
          <p:cNvSpPr txBox="1">
            <a:spLocks/>
          </p:cNvSpPr>
          <p:nvPr/>
        </p:nvSpPr>
        <p:spPr bwMode="auto">
          <a:xfrm>
            <a:off x="3657600" y="2209800"/>
            <a:ext cx="3124200" cy="685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Autofit/>
          </a:bodyPr>
          <a:lstStyle/>
          <a:p>
            <a:pPr marL="119063" marR="0" lvl="0" indent="-9525" algn="l" defTabSz="457200" rtl="0" eaLnBrk="0" fontAlgn="base" latinLnBrk="0" hangingPunct="0">
              <a:lnSpc>
                <a:spcPct val="100000"/>
              </a:lnSpc>
              <a:spcBef>
                <a:spcPts val="1200"/>
              </a:spcBef>
              <a:spcAft>
                <a:spcPts val="600"/>
              </a:spcAft>
              <a:buClr>
                <a:schemeClr val="accent1"/>
              </a:buClr>
              <a:buSzPct val="68000"/>
              <a:buFont typeface="Wingdings 3" pitchFamily="18" charset="2"/>
              <a:buNone/>
              <a:tabLst/>
              <a:defRPr/>
            </a:pPr>
            <a:r>
              <a:rPr lang="en-US" sz="2000" i="1" dirty="0" smtClean="0">
                <a:solidFill>
                  <a:srgbClr val="FF0000"/>
                </a:solidFill>
                <a:latin typeface="Calibri" pitchFamily="34" charset="0"/>
                <a:ea typeface="+mn-ea"/>
              </a:rPr>
              <a:t>These </a:t>
            </a:r>
            <a:r>
              <a:rPr kumimoji="0" lang="en-US" sz="2000" b="0" i="1" u="none" strike="noStrike" kern="1200" cap="none" spc="0" normalizeH="0" baseline="0" noProof="0" dirty="0" smtClean="0">
                <a:ln>
                  <a:noFill/>
                </a:ln>
                <a:solidFill>
                  <a:srgbClr val="FF0000"/>
                </a:solidFill>
                <a:effectLst/>
                <a:uLnTx/>
                <a:uFillTx/>
                <a:latin typeface="Calibri" pitchFamily="34" charset="0"/>
                <a:ea typeface="+mn-ea"/>
                <a:cs typeface="+mn-cs"/>
              </a:rPr>
              <a:t>require the same basic</a:t>
            </a:r>
            <a:r>
              <a:rPr kumimoji="0" lang="en-US" sz="2000" b="0" i="1" u="none" strike="noStrike" kern="1200" cap="none" spc="0" normalizeH="0" noProof="0" dirty="0" smtClean="0">
                <a:ln>
                  <a:noFill/>
                </a:ln>
                <a:solidFill>
                  <a:srgbClr val="FF0000"/>
                </a:solidFill>
                <a:effectLst/>
                <a:uLnTx/>
                <a:uFillTx/>
                <a:latin typeface="Calibri" pitchFamily="34" charset="0"/>
                <a:ea typeface="+mn-ea"/>
                <a:cs typeface="+mn-cs"/>
              </a:rPr>
              <a:t> </a:t>
            </a:r>
            <a:r>
              <a:rPr kumimoji="0" lang="en-US" sz="2000" b="0" i="1" u="none" strike="noStrike" kern="1200" cap="none" spc="0" normalizeH="0" baseline="0" noProof="0" dirty="0" smtClean="0">
                <a:ln>
                  <a:noFill/>
                </a:ln>
                <a:solidFill>
                  <a:srgbClr val="FF0000"/>
                </a:solidFill>
                <a:effectLst/>
                <a:uLnTx/>
                <a:uFillTx/>
                <a:latin typeface="Calibri" pitchFamily="34" charset="0"/>
                <a:ea typeface="+mn-ea"/>
                <a:cs typeface="+mn-cs"/>
              </a:rPr>
              <a:t>elements of consent.</a:t>
            </a:r>
            <a:endParaRPr kumimoji="0" lang="en-US" sz="2000" b="0" i="1" u="none" strike="noStrike" kern="1200" cap="none" spc="0" normalizeH="0" baseline="0" noProof="0" dirty="0" smtClean="0">
              <a:ln>
                <a:noFill/>
              </a:ln>
              <a:solidFill>
                <a:srgbClr val="FF0000"/>
              </a:solidFill>
              <a:effectLst/>
              <a:uLnTx/>
              <a:uFillTx/>
              <a:latin typeface="+mn-lt"/>
              <a:ea typeface="+mn-ea"/>
              <a:cs typeface="+mn-cs"/>
            </a:endParaRPr>
          </a:p>
        </p:txBody>
      </p:sp>
      <p:sp>
        <p:nvSpPr>
          <p:cNvPr id="10" name="Right Brace 9" title="right bracket"/>
          <p:cNvSpPr/>
          <p:nvPr/>
        </p:nvSpPr>
        <p:spPr>
          <a:xfrm>
            <a:off x="3200400" y="2057400"/>
            <a:ext cx="457200" cy="91440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p:cNvSpPr>
            <a:spLocks noGrp="1"/>
          </p:cNvSpPr>
          <p:nvPr>
            <p:ph idx="1"/>
          </p:nvPr>
        </p:nvSpPr>
        <p:spPr/>
        <p:txBody>
          <a:bodyPr>
            <a:noAutofit/>
          </a:bodyPr>
          <a:lstStyle/>
          <a:p>
            <a:pPr defTabSz="457200">
              <a:spcBef>
                <a:spcPts val="1200"/>
              </a:spcBef>
              <a:spcAft>
                <a:spcPts val="600"/>
              </a:spcAft>
              <a:defRPr/>
            </a:pPr>
            <a:r>
              <a:rPr lang="en-US" sz="2800" dirty="0" smtClean="0">
                <a:latin typeface="Calibri" pitchFamily="34" charset="0"/>
              </a:rPr>
              <a:t>Regulations and Guidance</a:t>
            </a:r>
          </a:p>
          <a:p>
            <a:pPr lvl="1" defTabSz="457200">
              <a:spcBef>
                <a:spcPts val="400"/>
              </a:spcBef>
              <a:spcAft>
                <a:spcPts val="600"/>
              </a:spcAft>
              <a:defRPr/>
            </a:pPr>
            <a:r>
              <a:rPr lang="en-US" sz="2400" dirty="0" smtClean="0">
                <a:latin typeface="Calibri" pitchFamily="34" charset="0"/>
              </a:rPr>
              <a:t>ICH 4.8</a:t>
            </a:r>
          </a:p>
          <a:p>
            <a:pPr lvl="1" defTabSz="457200">
              <a:spcBef>
                <a:spcPts val="400"/>
              </a:spcBef>
              <a:spcAft>
                <a:spcPts val="600"/>
              </a:spcAft>
              <a:defRPr/>
            </a:pPr>
            <a:r>
              <a:rPr lang="en-US" sz="2400" dirty="0" smtClean="0">
                <a:latin typeface="Calibri" pitchFamily="34" charset="0"/>
              </a:rPr>
              <a:t>45 CFR 46</a:t>
            </a:r>
          </a:p>
          <a:p>
            <a:pPr marL="365125" lvl="1" indent="-255588" defTabSz="457200">
              <a:spcBef>
                <a:spcPts val="1200"/>
              </a:spcBef>
              <a:spcAft>
                <a:spcPts val="600"/>
              </a:spcAft>
              <a:buSzPct val="68000"/>
              <a:buFont typeface="Wingdings 3" pitchFamily="18" charset="2"/>
              <a:buChar char=""/>
              <a:defRPr/>
            </a:pPr>
            <a:r>
              <a:rPr lang="en-US" sz="2800" dirty="0" smtClean="0">
                <a:latin typeface="Calibri" pitchFamily="34" charset="0"/>
              </a:rPr>
              <a:t>45 CFR 46 must be followed for research involving human subjects that is conducted, supported, or otherwise subject to regulation by any federal department or agency.</a:t>
            </a:r>
          </a:p>
        </p:txBody>
      </p:sp>
      <p:sp>
        <p:nvSpPr>
          <p:cNvPr id="2" name="Title 1"/>
          <p:cNvSpPr>
            <a:spLocks noGrp="1"/>
          </p:cNvSpPr>
          <p:nvPr>
            <p:ph type="title"/>
          </p:nvPr>
        </p:nvSpPr>
        <p:spPr/>
        <p:txBody>
          <a:bodyPr>
            <a:normAutofit/>
          </a:bodyPr>
          <a:lstStyle/>
          <a:p>
            <a:pPr>
              <a:lnSpc>
                <a:spcPct val="80000"/>
              </a:lnSpc>
            </a:pPr>
            <a:r>
              <a:rPr lang="en-US" sz="3600" dirty="0" smtClean="0">
                <a:solidFill>
                  <a:srgbClr val="213955"/>
                </a:solidFill>
                <a:effectLst/>
                <a:latin typeface="Calibri" pitchFamily="34" charset="0"/>
              </a:rPr>
              <a:t>PI Commitments: Informed Consent Process</a:t>
            </a:r>
            <a:endParaRPr lang="en-US" sz="3600" dirty="0">
              <a:solidFill>
                <a:srgbClr val="213955"/>
              </a:solidFill>
              <a:effectLst/>
              <a:latin typeface="Calibri" pitchFamily="34" charset="0"/>
            </a:endParaRPr>
          </a:p>
        </p:txBody>
      </p:sp>
    </p:spTree>
    <p:extLst>
      <p:ext uri="{BB962C8B-B14F-4D97-AF65-F5344CB8AC3E}">
        <p14:creationId xmlns:p14="http://schemas.microsoft.com/office/powerpoint/2010/main" val="80122322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ooter Placeholder 10"/>
          <p:cNvSpPr>
            <a:spLocks noGrp="1"/>
          </p:cNvSpPr>
          <p:nvPr>
            <p:ph type="ftr" sz="quarter" idx="10"/>
          </p:nvPr>
        </p:nvSpPr>
        <p:spPr/>
        <p:txBody>
          <a:bodyPr/>
          <a:lstStyle/>
          <a:p>
            <a:pPr>
              <a:defRPr/>
            </a:pPr>
            <a:r>
              <a:rPr lang="en-US" dirty="0"/>
              <a:t>v</a:t>
            </a:r>
            <a:r>
              <a:rPr lang="en-US" dirty="0" smtClean="0"/>
              <a:t>2.0  -  2013-03-26</a:t>
            </a:r>
            <a:endParaRPr lang="en-US" dirty="0"/>
          </a:p>
        </p:txBody>
      </p:sp>
      <p:grpSp>
        <p:nvGrpSpPr>
          <p:cNvPr id="10244" name="Group 10" title="NIDCR"/>
          <p:cNvGrpSpPr>
            <a:grpSpLocks/>
          </p:cNvGrpSpPr>
          <p:nvPr/>
        </p:nvGrpSpPr>
        <p:grpSpPr bwMode="auto">
          <a:xfrm>
            <a:off x="4800600" y="5715000"/>
            <a:ext cx="4114800" cy="830997"/>
            <a:chOff x="457200" y="1043336"/>
            <a:chExt cx="4114790" cy="1007825"/>
          </a:xfrm>
        </p:grpSpPr>
        <p:sp>
          <p:nvSpPr>
            <p:cNvPr id="10247" name="TextBox 11"/>
            <p:cNvSpPr txBox="1">
              <a:spLocks noChangeArrowheads="1"/>
            </p:cNvSpPr>
            <p:nvPr/>
          </p:nvSpPr>
          <p:spPr bwMode="auto">
            <a:xfrm>
              <a:off x="457200" y="1043336"/>
              <a:ext cx="1779650" cy="1007825"/>
            </a:xfrm>
            <a:prstGeom prst="rect">
              <a:avLst/>
            </a:prstGeom>
            <a:noFill/>
            <a:ln w="9525">
              <a:noFill/>
              <a:miter lim="800000"/>
              <a:headEnd/>
              <a:tailEnd/>
            </a:ln>
          </p:spPr>
          <p:txBody>
            <a:bodyPr wrap="square">
              <a:spAutoFit/>
            </a:bodyPr>
            <a:lstStyle/>
            <a:p>
              <a:r>
                <a:rPr lang="en-US" sz="4800" dirty="0">
                  <a:latin typeface="Calibri" pitchFamily="34" charset="0"/>
                </a:rPr>
                <a:t>NIDCR</a:t>
              </a:r>
            </a:p>
          </p:txBody>
        </p:sp>
        <p:sp>
          <p:nvSpPr>
            <p:cNvPr id="9" name="TextBox 8"/>
            <p:cNvSpPr txBox="1"/>
            <p:nvPr/>
          </p:nvSpPr>
          <p:spPr>
            <a:xfrm>
              <a:off x="2133596" y="1228166"/>
              <a:ext cx="2438394" cy="671883"/>
            </a:xfrm>
            <a:prstGeom prst="rect">
              <a:avLst/>
            </a:prstGeom>
            <a:noFill/>
          </p:spPr>
          <p:txBody>
            <a:bodyPr wrap="square">
              <a:spAutoFit/>
            </a:bodyPr>
            <a:lstStyle/>
            <a:p>
              <a:pPr>
                <a:defRPr/>
              </a:pPr>
              <a:r>
                <a:rPr lang="en-US" sz="1000" b="1" dirty="0">
                  <a:latin typeface="+mj-lt"/>
                  <a:ea typeface="ＭＳ Ｐゴシック" pitchFamily="-107" charset="-128"/>
                </a:rPr>
                <a:t>National Institute of </a:t>
              </a:r>
              <a:br>
                <a:rPr lang="en-US" sz="1000" b="1" dirty="0">
                  <a:latin typeface="+mj-lt"/>
                  <a:ea typeface="ＭＳ Ｐゴシック" pitchFamily="-107" charset="-128"/>
                </a:rPr>
              </a:br>
              <a:r>
                <a:rPr lang="en-US" sz="1000" b="1" dirty="0">
                  <a:latin typeface="+mj-lt"/>
                  <a:ea typeface="ＭＳ Ｐゴシック" pitchFamily="-107" charset="-128"/>
                </a:rPr>
                <a:t>Dental and Craniofacial Research</a:t>
              </a:r>
            </a:p>
            <a:p>
              <a:pPr>
                <a:defRPr/>
              </a:pPr>
              <a:r>
                <a:rPr lang="en-US" sz="1000" dirty="0">
                  <a:latin typeface="+mj-lt"/>
                  <a:ea typeface="ＭＳ Ｐゴシック" pitchFamily="-107" charset="-128"/>
                </a:rPr>
                <a:t>National Institutes of Health</a:t>
              </a:r>
            </a:p>
          </p:txBody>
        </p:sp>
      </p:grpSp>
      <p:grpSp>
        <p:nvGrpSpPr>
          <p:cNvPr id="10243" name="Group 9" title="CROMS"/>
          <p:cNvGrpSpPr>
            <a:grpSpLocks/>
          </p:cNvGrpSpPr>
          <p:nvPr/>
        </p:nvGrpSpPr>
        <p:grpSpPr bwMode="auto">
          <a:xfrm>
            <a:off x="228600" y="5715000"/>
            <a:ext cx="4343400" cy="860287"/>
            <a:chOff x="457200" y="1043529"/>
            <a:chExt cx="4343395" cy="1042261"/>
          </a:xfrm>
        </p:grpSpPr>
        <p:sp>
          <p:nvSpPr>
            <p:cNvPr id="10249" name="TextBox 7"/>
            <p:cNvSpPr txBox="1">
              <a:spLocks noChangeArrowheads="1"/>
            </p:cNvSpPr>
            <p:nvPr/>
          </p:nvSpPr>
          <p:spPr bwMode="auto">
            <a:xfrm>
              <a:off x="457200" y="1043529"/>
              <a:ext cx="2057356" cy="1006775"/>
            </a:xfrm>
            <a:prstGeom prst="rect">
              <a:avLst/>
            </a:prstGeom>
            <a:noFill/>
            <a:ln w="9525">
              <a:noFill/>
              <a:miter lim="800000"/>
              <a:headEnd/>
              <a:tailEnd/>
            </a:ln>
          </p:spPr>
          <p:txBody>
            <a:bodyPr wrap="square">
              <a:spAutoFit/>
            </a:bodyPr>
            <a:lstStyle/>
            <a:p>
              <a:r>
                <a:rPr lang="en-US" sz="4800" dirty="0">
                  <a:latin typeface="Calibri" pitchFamily="34" charset="0"/>
                </a:rPr>
                <a:t>CROMS</a:t>
              </a:r>
            </a:p>
          </p:txBody>
        </p:sp>
        <p:sp>
          <p:nvSpPr>
            <p:cNvPr id="6" name="TextBox 5"/>
            <p:cNvSpPr txBox="1"/>
            <p:nvPr/>
          </p:nvSpPr>
          <p:spPr>
            <a:xfrm>
              <a:off x="2362198" y="1228167"/>
              <a:ext cx="2438397" cy="857623"/>
            </a:xfrm>
            <a:prstGeom prst="rect">
              <a:avLst/>
            </a:prstGeom>
            <a:noFill/>
          </p:spPr>
          <p:txBody>
            <a:bodyPr wrap="square">
              <a:spAutoFit/>
            </a:bodyPr>
            <a:lstStyle/>
            <a:p>
              <a:pPr>
                <a:defRPr/>
              </a:pPr>
              <a:r>
                <a:rPr lang="en-US" sz="1000" b="1" dirty="0">
                  <a:latin typeface="+mj-lt"/>
                  <a:ea typeface="ＭＳ Ｐゴシック" pitchFamily="-107" charset="-128"/>
                </a:rPr>
                <a:t>C</a:t>
              </a:r>
              <a:r>
                <a:rPr lang="en-US" sz="1000" b="1" dirty="0">
                  <a:ea typeface="ＭＳ Ｐゴシック" pitchFamily="-107" charset="-128"/>
                </a:rPr>
                <a:t>linical Research Operations and Management Support</a:t>
              </a:r>
            </a:p>
            <a:p>
              <a:pPr>
                <a:defRPr/>
              </a:pPr>
              <a:r>
                <a:rPr lang="en-US" sz="1000" dirty="0">
                  <a:ea typeface="ＭＳ Ｐゴシック" pitchFamily="-107" charset="-128"/>
                </a:rPr>
                <a:t>Rho, Inc., Federal Division</a:t>
              </a:r>
            </a:p>
            <a:p>
              <a:pPr>
                <a:defRPr/>
              </a:pPr>
              <a:endParaRPr lang="en-US" sz="1000" b="1" dirty="0">
                <a:latin typeface="+mj-lt"/>
                <a:ea typeface="ＭＳ Ｐゴシック" pitchFamily="-107" charset="-128"/>
              </a:endParaRPr>
            </a:p>
          </p:txBody>
        </p:sp>
      </p:grpSp>
      <p:sp>
        <p:nvSpPr>
          <p:cNvPr id="9218" name="Subtitle 13"/>
          <p:cNvSpPr>
            <a:spLocks noGrp="1"/>
          </p:cNvSpPr>
          <p:nvPr>
            <p:ph type="subTitle" idx="1"/>
          </p:nvPr>
        </p:nvSpPr>
        <p:spPr/>
        <p:txBody>
          <a:bodyPr anchor="ctr"/>
          <a:lstStyle/>
          <a:p>
            <a:pPr marR="0" algn="ctr" eaLnBrk="1" hangingPunct="1">
              <a:spcBef>
                <a:spcPts val="0"/>
              </a:spcBef>
              <a:defRPr/>
            </a:pPr>
            <a:r>
              <a:rPr lang="en-US" sz="2400" i="1" dirty="0">
                <a:latin typeface="Calibri" pitchFamily="34" charset="0"/>
                <a:cs typeface="Calibri" pitchFamily="34" charset="0"/>
              </a:rPr>
              <a:t>ICH E6 Good Clinical Practice Guidance and </a:t>
            </a:r>
            <a:br>
              <a:rPr lang="en-US" sz="2400" i="1" dirty="0">
                <a:latin typeface="Calibri" pitchFamily="34" charset="0"/>
                <a:cs typeface="Calibri" pitchFamily="34" charset="0"/>
              </a:rPr>
            </a:br>
            <a:r>
              <a:rPr lang="en-US" sz="2400" i="1" dirty="0">
                <a:latin typeface="Calibri" pitchFamily="34" charset="0"/>
                <a:cs typeface="Calibri" pitchFamily="34" charset="0"/>
              </a:rPr>
              <a:t>45 CFR 46: Protection of Human Subjects</a:t>
            </a:r>
            <a:endParaRPr lang="en-US" sz="2400" dirty="0" smtClean="0">
              <a:latin typeface="Calibri" pitchFamily="34" charset="0"/>
              <a:cs typeface="Calibri" pitchFamily="34" charset="0"/>
            </a:endParaRPr>
          </a:p>
        </p:txBody>
      </p:sp>
      <p:sp>
        <p:nvSpPr>
          <p:cNvPr id="3" name="Title 2"/>
          <p:cNvSpPr>
            <a:spLocks noGrp="1"/>
          </p:cNvSpPr>
          <p:nvPr>
            <p:ph type="ctrTitle"/>
          </p:nvPr>
        </p:nvSpPr>
        <p:spPr/>
        <p:txBody>
          <a:bodyPr>
            <a:noAutofit/>
          </a:bodyPr>
          <a:lstStyle/>
          <a:p>
            <a:pPr marR="0" algn="ctr" eaLnBrk="1" hangingPunct="1">
              <a:spcBef>
                <a:spcPts val="0"/>
              </a:spcBef>
              <a:defRPr/>
            </a:pPr>
            <a:r>
              <a:rPr lang="en-US" sz="4400" dirty="0">
                <a:solidFill>
                  <a:srgbClr val="213955"/>
                </a:solidFill>
                <a:latin typeface="Calibri" pitchFamily="34" charset="0"/>
              </a:rPr>
              <a:t>Investigator Responsibilities </a:t>
            </a:r>
            <a:br>
              <a:rPr lang="en-US" sz="4400" dirty="0">
                <a:solidFill>
                  <a:srgbClr val="213955"/>
                </a:solidFill>
                <a:latin typeface="Calibri" pitchFamily="34" charset="0"/>
              </a:rPr>
            </a:br>
            <a:r>
              <a:rPr lang="en-US" sz="4400" dirty="0">
                <a:solidFill>
                  <a:srgbClr val="213955"/>
                </a:solidFill>
                <a:latin typeface="Calibri" pitchFamily="34" charset="0"/>
              </a:rPr>
              <a:t>and </a:t>
            </a:r>
            <a:r>
              <a:rPr lang="en-US" sz="4400" dirty="0" smtClean="0">
                <a:solidFill>
                  <a:srgbClr val="213955"/>
                </a:solidFill>
                <a:latin typeface="Calibri" pitchFamily="34" charset="0"/>
              </a:rPr>
              <a:t>Good </a:t>
            </a:r>
            <a:r>
              <a:rPr lang="en-US" sz="4400" dirty="0">
                <a:solidFill>
                  <a:srgbClr val="213955"/>
                </a:solidFill>
                <a:latin typeface="Calibri" pitchFamily="34" charset="0"/>
              </a:rPr>
              <a:t>Clinical Practice (GCP</a:t>
            </a:r>
            <a:r>
              <a:rPr lang="en-US" sz="4400" dirty="0" smtClean="0">
                <a:solidFill>
                  <a:srgbClr val="213955"/>
                </a:solidFill>
                <a:latin typeface="Calibri" pitchFamily="34" charset="0"/>
              </a:rPr>
              <a:t>)</a:t>
            </a:r>
            <a:endParaRPr lang="en-US" sz="24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pPr marL="365125" lvl="1" indent="-255588" defTabSz="457200">
              <a:spcBef>
                <a:spcPts val="1200"/>
              </a:spcBef>
              <a:spcAft>
                <a:spcPts val="600"/>
              </a:spcAft>
              <a:buSzPct val="68000"/>
              <a:buFont typeface="Wingdings 3" pitchFamily="18" charset="2"/>
              <a:buChar char=""/>
              <a:defRPr/>
            </a:pPr>
            <a:r>
              <a:rPr lang="en-US" sz="2800" dirty="0" smtClean="0">
                <a:latin typeface="Calibri" pitchFamily="34" charset="0"/>
              </a:rPr>
              <a:t>Adhere </a:t>
            </a:r>
            <a:r>
              <a:rPr lang="en-US" sz="2800" dirty="0">
                <a:latin typeface="Calibri" pitchFamily="34" charset="0"/>
              </a:rPr>
              <a:t>to </a:t>
            </a:r>
            <a:r>
              <a:rPr lang="en-US" sz="2800" dirty="0" smtClean="0">
                <a:latin typeface="Calibri" pitchFamily="34" charset="0"/>
              </a:rPr>
              <a:t>GCP and the ethical principles that have their origin in the Declaration </a:t>
            </a:r>
            <a:r>
              <a:rPr lang="en-US" sz="2800" dirty="0">
                <a:latin typeface="Calibri" pitchFamily="34" charset="0"/>
              </a:rPr>
              <a:t>of </a:t>
            </a:r>
            <a:r>
              <a:rPr lang="en-US" sz="2800" dirty="0" smtClean="0">
                <a:latin typeface="Calibri" pitchFamily="34" charset="0"/>
              </a:rPr>
              <a:t>Helsinki</a:t>
            </a:r>
            <a:endParaRPr lang="en-US" sz="2800" dirty="0">
              <a:latin typeface="Calibri" pitchFamily="34" charset="0"/>
            </a:endParaRPr>
          </a:p>
          <a:p>
            <a:pPr marL="365125" lvl="1" indent="-255588" defTabSz="457200">
              <a:spcBef>
                <a:spcPts val="1200"/>
              </a:spcBef>
              <a:spcAft>
                <a:spcPts val="600"/>
              </a:spcAft>
              <a:buSzPct val="68000"/>
              <a:buFont typeface="Wingdings 3" pitchFamily="18" charset="2"/>
              <a:buChar char=""/>
              <a:defRPr/>
            </a:pPr>
            <a:r>
              <a:rPr lang="en-US" sz="2800" dirty="0" smtClean="0">
                <a:latin typeface="Calibri" pitchFamily="34" charset="0"/>
              </a:rPr>
              <a:t>Update consent </a:t>
            </a:r>
            <a:r>
              <a:rPr lang="en-US" sz="2800" dirty="0">
                <a:latin typeface="Calibri" pitchFamily="34" charset="0"/>
              </a:rPr>
              <a:t>document </a:t>
            </a:r>
            <a:r>
              <a:rPr lang="en-US" sz="2800" dirty="0" smtClean="0">
                <a:latin typeface="Calibri" pitchFamily="34" charset="0"/>
              </a:rPr>
              <a:t>when </a:t>
            </a:r>
            <a:r>
              <a:rPr lang="en-US" sz="2800" dirty="0">
                <a:latin typeface="Calibri" pitchFamily="34" charset="0"/>
              </a:rPr>
              <a:t>new information becomes available</a:t>
            </a:r>
          </a:p>
          <a:p>
            <a:pPr marL="365125" lvl="1" indent="-255588" defTabSz="457200">
              <a:spcBef>
                <a:spcPts val="1200"/>
              </a:spcBef>
              <a:spcAft>
                <a:spcPts val="600"/>
              </a:spcAft>
              <a:buSzPct val="68000"/>
              <a:buFont typeface="Wingdings 3" pitchFamily="18" charset="2"/>
              <a:buChar char=""/>
              <a:defRPr/>
            </a:pPr>
            <a:r>
              <a:rPr lang="en-US" sz="2800" dirty="0" smtClean="0">
                <a:latin typeface="Calibri" pitchFamily="34" charset="0"/>
              </a:rPr>
              <a:t>Avoid:</a:t>
            </a:r>
          </a:p>
          <a:p>
            <a:pPr lvl="1" defTabSz="457200">
              <a:spcBef>
                <a:spcPts val="400"/>
              </a:spcBef>
              <a:spcAft>
                <a:spcPts val="600"/>
              </a:spcAft>
              <a:buSzPct val="68000"/>
              <a:defRPr/>
            </a:pPr>
            <a:r>
              <a:rPr lang="en-US" sz="2400" dirty="0" smtClean="0">
                <a:latin typeface="Calibri" pitchFamily="34" charset="0"/>
              </a:rPr>
              <a:t>Coercion </a:t>
            </a:r>
            <a:r>
              <a:rPr lang="en-US" sz="2400" dirty="0">
                <a:latin typeface="Calibri" pitchFamily="34" charset="0"/>
              </a:rPr>
              <a:t>or undue influence</a:t>
            </a:r>
          </a:p>
          <a:p>
            <a:pPr lvl="1" defTabSz="457200">
              <a:spcBef>
                <a:spcPts val="400"/>
              </a:spcBef>
              <a:spcAft>
                <a:spcPts val="600"/>
              </a:spcAft>
              <a:buSzPct val="68000"/>
              <a:defRPr/>
            </a:pPr>
            <a:r>
              <a:rPr lang="en-US" sz="2400" dirty="0" smtClean="0">
                <a:latin typeface="Calibri" pitchFamily="34" charset="0"/>
              </a:rPr>
              <a:t>Language </a:t>
            </a:r>
            <a:r>
              <a:rPr lang="en-US" sz="2400" dirty="0">
                <a:latin typeface="Calibri" pitchFamily="34" charset="0"/>
              </a:rPr>
              <a:t>that causes the participant to waive any legal </a:t>
            </a:r>
            <a:r>
              <a:rPr lang="en-US" sz="2400" dirty="0" smtClean="0">
                <a:latin typeface="Calibri" pitchFamily="34" charset="0"/>
              </a:rPr>
              <a:t>rights</a:t>
            </a:r>
            <a:endParaRPr lang="en-US" sz="2400" dirty="0">
              <a:latin typeface="Calibri" pitchFamily="34" charset="0"/>
            </a:endParaRPr>
          </a:p>
        </p:txBody>
      </p:sp>
      <p:sp>
        <p:nvSpPr>
          <p:cNvPr id="2" name="Title 1"/>
          <p:cNvSpPr>
            <a:spLocks noGrp="1"/>
          </p:cNvSpPr>
          <p:nvPr>
            <p:ph type="title"/>
          </p:nvPr>
        </p:nvSpPr>
        <p:spPr/>
        <p:txBody>
          <a:bodyPr>
            <a:normAutofit/>
          </a:bodyPr>
          <a:lstStyle/>
          <a:p>
            <a:r>
              <a:rPr lang="en-US" sz="3600" dirty="0" smtClean="0">
                <a:solidFill>
                  <a:srgbClr val="213955"/>
                </a:solidFill>
                <a:effectLst/>
                <a:latin typeface="Calibri" pitchFamily="34" charset="0"/>
              </a:rPr>
              <a:t>PI Commitments: Informed Consent </a:t>
            </a:r>
            <a:r>
              <a:rPr lang="en-US" sz="4400" dirty="0" smtClean="0">
                <a:solidFill>
                  <a:srgbClr val="213955"/>
                </a:solidFill>
                <a:effectLst/>
                <a:latin typeface="Calibri" pitchFamily="34" charset="0"/>
              </a:rPr>
              <a:t/>
            </a:r>
            <a:br>
              <a:rPr lang="en-US" sz="4400" dirty="0" smtClean="0">
                <a:solidFill>
                  <a:srgbClr val="213955"/>
                </a:solidFill>
                <a:effectLst/>
                <a:latin typeface="Calibri" pitchFamily="34" charset="0"/>
              </a:rPr>
            </a:br>
            <a:r>
              <a:rPr lang="en-US" sz="1800" b="0" dirty="0" smtClean="0">
                <a:effectLst/>
              </a:rPr>
              <a:t>ICH 4.8</a:t>
            </a:r>
            <a:endParaRPr lang="en-US" sz="1800" b="0" dirty="0">
              <a:effectLst/>
            </a:endParaRPr>
          </a:p>
        </p:txBody>
      </p:sp>
      <p:sp>
        <p:nvSpPr>
          <p:cNvPr id="8" name="Slide Number Placeholder 9"/>
          <p:cNvSpPr>
            <a:spLocks noGrp="1"/>
          </p:cNvSpPr>
          <p:nvPr>
            <p:ph type="sldNum" sz="quarter" idx="11"/>
          </p:nvPr>
        </p:nvSpPr>
        <p:spPr bwMode="auto">
          <a:noFill/>
          <a:ln>
            <a:miter lim="800000"/>
            <a:headEnd/>
            <a:tailEnd/>
          </a:ln>
        </p:spPr>
        <p:txBody>
          <a:bodyPr wrap="square" lIns="91440" tIns="45720" rIns="91440" bIns="45720" numCol="1" anchorCtr="0" compatLnSpc="1">
            <a:prstTxWarp prst="textNoShape">
              <a:avLst/>
            </a:prstTxWarp>
          </a:bodyPr>
          <a:lstStyle/>
          <a:p>
            <a:fld id="{DD1E1E33-A4AD-4AED-901E-751F0BF7804E}" type="slidenum">
              <a:rPr lang="en-US" smtClean="0">
                <a:ea typeface="MS PGothic" pitchFamily="34" charset="-128"/>
              </a:rPr>
              <a:pPr/>
              <a:t>20</a:t>
            </a:fld>
            <a:endParaRPr lang="en-US" dirty="0" smtClean="0">
              <a:ea typeface="MS PGothic" pitchFamily="34" charset="-128"/>
            </a:endParaRPr>
          </a:p>
        </p:txBody>
      </p:sp>
    </p:spTree>
    <p:extLst>
      <p:ext uri="{BB962C8B-B14F-4D97-AF65-F5344CB8AC3E}">
        <p14:creationId xmlns:p14="http://schemas.microsoft.com/office/powerpoint/2010/main" val="80122322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9"/>
          <p:cNvSpPr>
            <a:spLocks noGrp="1"/>
          </p:cNvSpPr>
          <p:nvPr>
            <p:ph type="sldNum" sz="quarter" idx="11"/>
          </p:nvPr>
        </p:nvSpPr>
        <p:spPr bwMode="auto">
          <a:noFill/>
          <a:ln>
            <a:miter lim="800000"/>
            <a:headEnd/>
            <a:tailEnd/>
          </a:ln>
        </p:spPr>
        <p:txBody>
          <a:bodyPr wrap="square" lIns="91440" tIns="45720" rIns="91440" bIns="45720" numCol="1" anchorCtr="0" compatLnSpc="1">
            <a:prstTxWarp prst="textNoShape">
              <a:avLst/>
            </a:prstTxWarp>
          </a:bodyPr>
          <a:lstStyle/>
          <a:p>
            <a:fld id="{DD1E1E33-A4AD-4AED-901E-751F0BF7804E}" type="slidenum">
              <a:rPr lang="en-US" smtClean="0">
                <a:ea typeface="MS PGothic" pitchFamily="34" charset="-128"/>
              </a:rPr>
              <a:pPr/>
              <a:t>21</a:t>
            </a:fld>
            <a:endParaRPr lang="en-US" dirty="0" smtClean="0">
              <a:ea typeface="MS PGothic" pitchFamily="34" charset="-128"/>
            </a:endParaRPr>
          </a:p>
        </p:txBody>
      </p:sp>
      <p:pic>
        <p:nvPicPr>
          <p:cNvPr id="6" name="Picture 2" descr="Information that may be helpful but does not come directly from ICH or 45 CFR 46 is identified by this icon." title="Information Sidebars icon"/>
          <p:cNvPicPr>
            <a:picLocks noChangeAspect="1" noChangeArrowheads="1"/>
          </p:cNvPicPr>
          <p:nvPr/>
        </p:nvPicPr>
        <p:blipFill>
          <a:blip r:embed="rId3"/>
          <a:srcRect/>
          <a:stretch>
            <a:fillRect/>
          </a:stretch>
        </p:blipFill>
        <p:spPr bwMode="auto">
          <a:xfrm>
            <a:off x="609600" y="3810000"/>
            <a:ext cx="929603" cy="685800"/>
          </a:xfrm>
          <a:prstGeom prst="rect">
            <a:avLst/>
          </a:prstGeom>
          <a:noFill/>
        </p:spPr>
      </p:pic>
      <p:sp>
        <p:nvSpPr>
          <p:cNvPr id="3" name="Content Placeholder 2"/>
          <p:cNvSpPr>
            <a:spLocks noGrp="1"/>
          </p:cNvSpPr>
          <p:nvPr>
            <p:ph idx="1"/>
          </p:nvPr>
        </p:nvSpPr>
        <p:spPr/>
        <p:txBody>
          <a:bodyPr>
            <a:noAutofit/>
          </a:bodyPr>
          <a:lstStyle/>
          <a:p>
            <a:pPr marL="365125" lvl="1" indent="-255588" defTabSz="457200">
              <a:spcBef>
                <a:spcPts val="600"/>
              </a:spcBef>
              <a:spcAft>
                <a:spcPts val="600"/>
              </a:spcAft>
              <a:buSzPct val="68000"/>
              <a:buFont typeface="Wingdings 3" pitchFamily="18" charset="2"/>
              <a:buChar char=""/>
              <a:defRPr/>
            </a:pPr>
            <a:r>
              <a:rPr lang="en-US" sz="2800" dirty="0" smtClean="0">
                <a:latin typeface="Calibri" pitchFamily="34" charset="0"/>
              </a:rPr>
              <a:t>Fully inform participant of all pertinent aspects of the trial</a:t>
            </a:r>
          </a:p>
          <a:p>
            <a:pPr marL="365125" lvl="1" indent="-255588" defTabSz="457200">
              <a:spcBef>
                <a:spcPts val="600"/>
              </a:spcBef>
              <a:spcAft>
                <a:spcPts val="600"/>
              </a:spcAft>
              <a:buSzPct val="68000"/>
              <a:buFont typeface="Wingdings 3" pitchFamily="18" charset="2"/>
              <a:buChar char=""/>
              <a:defRPr/>
            </a:pPr>
            <a:r>
              <a:rPr lang="en-US" sz="2800" dirty="0" smtClean="0">
                <a:latin typeface="Calibri" pitchFamily="34" charset="0"/>
              </a:rPr>
              <a:t>Use lay and </a:t>
            </a:r>
            <a:r>
              <a:rPr lang="en-US" sz="2800" dirty="0">
                <a:latin typeface="Calibri" pitchFamily="34" charset="0"/>
              </a:rPr>
              <a:t>non-technical language </a:t>
            </a:r>
            <a:endParaRPr lang="en-US" sz="2800" dirty="0" smtClean="0">
              <a:latin typeface="Calibri" pitchFamily="34" charset="0"/>
            </a:endParaRPr>
          </a:p>
          <a:p>
            <a:pPr marL="365125" lvl="1" indent="-255588" defTabSz="457200">
              <a:spcBef>
                <a:spcPts val="600"/>
              </a:spcBef>
              <a:spcAft>
                <a:spcPts val="600"/>
              </a:spcAft>
              <a:buSzPct val="68000"/>
              <a:buFont typeface="Wingdings 3" pitchFamily="18" charset="2"/>
              <a:buChar char=""/>
              <a:defRPr/>
            </a:pPr>
            <a:r>
              <a:rPr lang="en-US" sz="2800" dirty="0" smtClean="0">
                <a:latin typeface="Calibri" pitchFamily="34" charset="0"/>
              </a:rPr>
              <a:t>Should be understandable to the subject</a:t>
            </a:r>
          </a:p>
          <a:p>
            <a:pPr marL="1143000" lvl="5" indent="-3175">
              <a:spcBef>
                <a:spcPts val="400"/>
              </a:spcBef>
              <a:buNone/>
              <a:defRPr/>
            </a:pPr>
            <a:r>
              <a:rPr lang="en-US" sz="300" dirty="0" smtClean="0">
                <a:latin typeface="Calibri" pitchFamily="34" charset="0"/>
              </a:rPr>
              <a:t/>
            </a:r>
            <a:br>
              <a:rPr lang="en-US" sz="300" dirty="0" smtClean="0">
                <a:latin typeface="Calibri" pitchFamily="34" charset="0"/>
              </a:rPr>
            </a:br>
            <a:r>
              <a:rPr lang="en-US" sz="2000" dirty="0" smtClean="0">
                <a:latin typeface="Calibri" pitchFamily="34" charset="0"/>
              </a:rPr>
              <a:t>8th grade reading level</a:t>
            </a:r>
          </a:p>
          <a:p>
            <a:pPr marL="1143000" lvl="5" indent="-3175">
              <a:spcBef>
                <a:spcPts val="400"/>
              </a:spcBef>
              <a:buNone/>
              <a:defRPr/>
            </a:pPr>
            <a:r>
              <a:rPr lang="en-US" sz="2000" dirty="0" smtClean="0">
                <a:latin typeface="Calibri" pitchFamily="34" charset="0"/>
              </a:rPr>
              <a:t>Translated to native language as applicable (IRB must approve translations)</a:t>
            </a:r>
          </a:p>
          <a:p>
            <a:pPr marL="1143000" lvl="5" indent="-3175">
              <a:spcBef>
                <a:spcPts val="0"/>
              </a:spcBef>
              <a:buNone/>
              <a:defRPr/>
            </a:pPr>
            <a:endParaRPr lang="en-US" sz="800" dirty="0" smtClean="0">
              <a:latin typeface="Calibri" pitchFamily="34" charset="0"/>
            </a:endParaRPr>
          </a:p>
          <a:p>
            <a:pPr marL="365125" lvl="1" indent="-255588" defTabSz="457200">
              <a:spcBef>
                <a:spcPts val="600"/>
              </a:spcBef>
              <a:spcAft>
                <a:spcPts val="600"/>
              </a:spcAft>
              <a:buSzPct val="68000"/>
              <a:buFont typeface="Wingdings 3" pitchFamily="18" charset="2"/>
              <a:buChar char=""/>
              <a:defRPr/>
            </a:pPr>
            <a:r>
              <a:rPr lang="en-US" sz="2800" dirty="0" smtClean="0">
                <a:latin typeface="Calibri" pitchFamily="34" charset="0"/>
              </a:rPr>
              <a:t>Provide enough time for participant to review the consent document and ask questions</a:t>
            </a:r>
          </a:p>
        </p:txBody>
      </p:sp>
      <p:sp>
        <p:nvSpPr>
          <p:cNvPr id="2" name="Title 1"/>
          <p:cNvSpPr>
            <a:spLocks noGrp="1"/>
          </p:cNvSpPr>
          <p:nvPr>
            <p:ph type="title"/>
          </p:nvPr>
        </p:nvSpPr>
        <p:spPr/>
        <p:txBody>
          <a:bodyPr>
            <a:normAutofit/>
          </a:bodyPr>
          <a:lstStyle/>
          <a:p>
            <a:r>
              <a:rPr lang="en-US" sz="3600" dirty="0" smtClean="0">
                <a:solidFill>
                  <a:srgbClr val="213955"/>
                </a:solidFill>
                <a:effectLst/>
                <a:latin typeface="Calibri" pitchFamily="34" charset="0"/>
              </a:rPr>
              <a:t>PI Commitments: Informed Consent </a:t>
            </a:r>
            <a:r>
              <a:rPr lang="en-US" sz="4400" dirty="0" smtClean="0">
                <a:solidFill>
                  <a:srgbClr val="213955"/>
                </a:solidFill>
                <a:effectLst/>
                <a:latin typeface="Calibri" pitchFamily="34" charset="0"/>
              </a:rPr>
              <a:t/>
            </a:r>
            <a:br>
              <a:rPr lang="en-US" sz="4400" dirty="0" smtClean="0">
                <a:solidFill>
                  <a:srgbClr val="213955"/>
                </a:solidFill>
                <a:effectLst/>
                <a:latin typeface="Calibri" pitchFamily="34" charset="0"/>
              </a:rPr>
            </a:br>
            <a:r>
              <a:rPr lang="en-US" sz="1800" b="0" dirty="0" smtClean="0">
                <a:effectLst/>
              </a:rPr>
              <a:t>ICH 4.8</a:t>
            </a:r>
            <a:endParaRPr lang="en-US" sz="1800" b="0" dirty="0">
              <a:effectLst/>
            </a:endParaRPr>
          </a:p>
        </p:txBody>
      </p:sp>
    </p:spTree>
    <p:extLst>
      <p:ext uri="{BB962C8B-B14F-4D97-AF65-F5344CB8AC3E}">
        <p14:creationId xmlns:p14="http://schemas.microsoft.com/office/powerpoint/2010/main" val="80122322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9"/>
          <p:cNvSpPr>
            <a:spLocks noGrp="1"/>
          </p:cNvSpPr>
          <p:nvPr>
            <p:ph type="sldNum" sz="quarter" idx="11"/>
          </p:nvPr>
        </p:nvSpPr>
        <p:spPr bwMode="auto">
          <a:noFill/>
          <a:ln>
            <a:miter lim="800000"/>
            <a:headEnd/>
            <a:tailEnd/>
          </a:ln>
        </p:spPr>
        <p:txBody>
          <a:bodyPr wrap="square" lIns="91440" tIns="45720" rIns="91440" bIns="45720" numCol="1" anchorCtr="0" compatLnSpc="1">
            <a:prstTxWarp prst="textNoShape">
              <a:avLst/>
            </a:prstTxWarp>
          </a:bodyPr>
          <a:lstStyle/>
          <a:p>
            <a:fld id="{DD1E1E33-A4AD-4AED-901E-751F0BF7804E}" type="slidenum">
              <a:rPr lang="en-US" smtClean="0">
                <a:ea typeface="MS PGothic" pitchFamily="34" charset="-128"/>
              </a:rPr>
              <a:pPr/>
              <a:t>22</a:t>
            </a:fld>
            <a:endParaRPr lang="en-US" dirty="0" smtClean="0">
              <a:ea typeface="MS PGothic" pitchFamily="34" charset="-128"/>
            </a:endParaRPr>
          </a:p>
        </p:txBody>
      </p:sp>
      <p:pic>
        <p:nvPicPr>
          <p:cNvPr id="6" name="Picture 2" descr="Information that may be helpful but does not come directly from ICH or 45 CFR 46 is identified by this icon." title="Information Sidebars icon"/>
          <p:cNvPicPr>
            <a:picLocks noChangeAspect="1" noChangeArrowheads="1"/>
          </p:cNvPicPr>
          <p:nvPr/>
        </p:nvPicPr>
        <p:blipFill>
          <a:blip r:embed="rId3"/>
          <a:srcRect/>
          <a:stretch>
            <a:fillRect/>
          </a:stretch>
        </p:blipFill>
        <p:spPr bwMode="auto">
          <a:xfrm>
            <a:off x="670596" y="2057400"/>
            <a:ext cx="929603" cy="685800"/>
          </a:xfrm>
          <a:prstGeom prst="rect">
            <a:avLst/>
          </a:prstGeom>
          <a:noFill/>
        </p:spPr>
      </p:pic>
      <p:sp>
        <p:nvSpPr>
          <p:cNvPr id="8" name="Content Placeholder 2"/>
          <p:cNvSpPr>
            <a:spLocks noGrp="1"/>
          </p:cNvSpPr>
          <p:nvPr>
            <p:ph idx="1"/>
          </p:nvPr>
        </p:nvSpPr>
        <p:spPr/>
        <p:txBody>
          <a:bodyPr>
            <a:noAutofit/>
          </a:bodyPr>
          <a:lstStyle/>
          <a:p>
            <a:pPr marL="365125" lvl="1" indent="-255588" defTabSz="457200">
              <a:spcBef>
                <a:spcPts val="600"/>
              </a:spcBef>
              <a:spcAft>
                <a:spcPts val="600"/>
              </a:spcAft>
              <a:buSzPct val="68000"/>
              <a:buFont typeface="Wingdings 3" pitchFamily="18" charset="2"/>
              <a:buChar char=""/>
              <a:defRPr/>
            </a:pPr>
            <a:r>
              <a:rPr lang="en-US" sz="2800" dirty="0" smtClean="0">
                <a:latin typeface="Calibri" pitchFamily="34" charset="0"/>
              </a:rPr>
              <a:t>The consent document must be signed and dated</a:t>
            </a:r>
          </a:p>
          <a:p>
            <a:pPr marL="1085850" lvl="5" indent="1588" defTabSz="457200">
              <a:spcBef>
                <a:spcPts val="400"/>
              </a:spcBef>
              <a:buSzPct val="68000"/>
              <a:buNone/>
              <a:defRPr/>
            </a:pPr>
            <a:r>
              <a:rPr lang="en-US" sz="2000" dirty="0" smtClean="0">
                <a:latin typeface="Calibri" pitchFamily="34" charset="0"/>
              </a:rPr>
              <a:t>Obtain consent prior to start of any study-related activities.  Initial phone screening can precede consenting.</a:t>
            </a:r>
          </a:p>
          <a:p>
            <a:pPr marL="365125" lvl="1" indent="-255588" defTabSz="457200">
              <a:spcBef>
                <a:spcPts val="1200"/>
              </a:spcBef>
              <a:spcAft>
                <a:spcPts val="600"/>
              </a:spcAft>
              <a:buSzPct val="68000"/>
              <a:buFont typeface="Wingdings 3" pitchFamily="18" charset="2"/>
              <a:buChar char=""/>
              <a:defRPr/>
            </a:pPr>
            <a:r>
              <a:rPr lang="en-US" sz="2800" dirty="0" smtClean="0">
                <a:latin typeface="Calibri" pitchFamily="34" charset="0"/>
              </a:rPr>
              <a:t>If a participant or representative is unable to read, a witness should be present during the consenting process</a:t>
            </a:r>
          </a:p>
          <a:p>
            <a:pPr marL="365125" lvl="1" indent="-255588" defTabSz="457200">
              <a:spcBef>
                <a:spcPts val="600"/>
              </a:spcBef>
              <a:spcAft>
                <a:spcPts val="600"/>
              </a:spcAft>
              <a:buSzPct val="68000"/>
              <a:buFont typeface="Wingdings 3" pitchFamily="18" charset="2"/>
              <a:buChar char=""/>
              <a:defRPr/>
            </a:pPr>
            <a:r>
              <a:rPr lang="en-US" sz="2800" dirty="0" smtClean="0">
                <a:latin typeface="Calibri" pitchFamily="34" charset="0"/>
              </a:rPr>
              <a:t>Provide the participant with a copy of the signed and dated consent form</a:t>
            </a:r>
          </a:p>
        </p:txBody>
      </p:sp>
      <p:sp>
        <p:nvSpPr>
          <p:cNvPr id="2" name="Title 1"/>
          <p:cNvSpPr>
            <a:spLocks noGrp="1"/>
          </p:cNvSpPr>
          <p:nvPr>
            <p:ph type="title"/>
          </p:nvPr>
        </p:nvSpPr>
        <p:spPr/>
        <p:txBody>
          <a:bodyPr>
            <a:normAutofit/>
          </a:bodyPr>
          <a:lstStyle/>
          <a:p>
            <a:r>
              <a:rPr lang="en-US" sz="3600" dirty="0" smtClean="0">
                <a:solidFill>
                  <a:srgbClr val="213955"/>
                </a:solidFill>
                <a:effectLst/>
                <a:latin typeface="Calibri" pitchFamily="34" charset="0"/>
                <a:cs typeface="Calibri" pitchFamily="34" charset="0"/>
              </a:rPr>
              <a:t>PI Commitments: Informed</a:t>
            </a:r>
            <a:r>
              <a:rPr lang="en-US" sz="3600" dirty="0" smtClean="0">
                <a:latin typeface="Calibri" pitchFamily="34" charset="0"/>
                <a:cs typeface="Calibri" pitchFamily="34" charset="0"/>
              </a:rPr>
              <a:t> </a:t>
            </a:r>
            <a:r>
              <a:rPr lang="en-US" sz="3600" dirty="0" smtClean="0">
                <a:solidFill>
                  <a:srgbClr val="213955"/>
                </a:solidFill>
                <a:effectLst/>
                <a:latin typeface="Calibri" pitchFamily="34" charset="0"/>
                <a:cs typeface="Calibri" pitchFamily="34" charset="0"/>
              </a:rPr>
              <a:t>Consent</a:t>
            </a:r>
            <a:r>
              <a:rPr lang="en-US" sz="3600" dirty="0" smtClean="0">
                <a:latin typeface="Calibri" pitchFamily="34" charset="0"/>
                <a:cs typeface="Calibri" pitchFamily="34" charset="0"/>
              </a:rPr>
              <a:t> </a:t>
            </a:r>
            <a:br>
              <a:rPr lang="en-US" sz="3600" dirty="0" smtClean="0">
                <a:latin typeface="Calibri" pitchFamily="34" charset="0"/>
                <a:cs typeface="Calibri" pitchFamily="34" charset="0"/>
              </a:rPr>
            </a:br>
            <a:r>
              <a:rPr lang="en-US" sz="1800" b="0" dirty="0" smtClean="0">
                <a:effectLst/>
              </a:rPr>
              <a:t>ICH 4.8</a:t>
            </a:r>
            <a:endParaRPr lang="en-US" sz="1800" b="0" dirty="0">
              <a:effectLst/>
            </a:endParaRPr>
          </a:p>
        </p:txBody>
      </p:sp>
    </p:spTree>
    <p:extLst>
      <p:ext uri="{BB962C8B-B14F-4D97-AF65-F5344CB8AC3E}">
        <p14:creationId xmlns:p14="http://schemas.microsoft.com/office/powerpoint/2010/main" val="55788575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2"/>
          <p:cNvSpPr>
            <a:spLocks noGrp="1"/>
          </p:cNvSpPr>
          <p:nvPr>
            <p:ph idx="1"/>
          </p:nvPr>
        </p:nvSpPr>
        <p:spPr/>
        <p:txBody>
          <a:bodyPr>
            <a:noAutofit/>
          </a:bodyPr>
          <a:lstStyle/>
          <a:p>
            <a:pPr marL="365125" lvl="1" indent="-255588" defTabSz="457200">
              <a:spcBef>
                <a:spcPts val="600"/>
              </a:spcBef>
              <a:spcAft>
                <a:spcPts val="600"/>
              </a:spcAft>
              <a:buSzPct val="68000"/>
              <a:buFont typeface="Wingdings 3" pitchFamily="18" charset="2"/>
              <a:buChar char=""/>
              <a:defRPr/>
            </a:pPr>
            <a:r>
              <a:rPr lang="en-US" sz="2800" dirty="0" smtClean="0">
                <a:latin typeface="Calibri" pitchFamily="34" charset="0"/>
              </a:rPr>
              <a:t>The informed consent discussion and the consent document should include all essential and additional elements</a:t>
            </a:r>
          </a:p>
          <a:p>
            <a:pPr marL="365125" lvl="1" indent="-255588" defTabSz="457200">
              <a:spcBef>
                <a:spcPts val="600"/>
              </a:spcBef>
              <a:spcAft>
                <a:spcPts val="600"/>
              </a:spcAft>
              <a:buSzPct val="68000"/>
              <a:buFont typeface="Wingdings 3" pitchFamily="18" charset="2"/>
              <a:buChar char=""/>
              <a:defRPr/>
            </a:pPr>
            <a:r>
              <a:rPr lang="en-US" sz="2800" dirty="0" smtClean="0">
                <a:latin typeface="Calibri" pitchFamily="34" charset="0"/>
              </a:rPr>
              <a:t>Essential elements include:</a:t>
            </a:r>
          </a:p>
          <a:p>
            <a:pPr lvl="1">
              <a:spcBef>
                <a:spcPts val="600"/>
              </a:spcBef>
              <a:spcAft>
                <a:spcPts val="600"/>
              </a:spcAft>
            </a:pPr>
            <a:r>
              <a:rPr lang="en-US" sz="2400" dirty="0" smtClean="0">
                <a:latin typeface="Calibri" pitchFamily="34" charset="0"/>
              </a:rPr>
              <a:t>Statement that the study involves research</a:t>
            </a:r>
          </a:p>
          <a:p>
            <a:pPr lvl="1">
              <a:spcBef>
                <a:spcPts val="600"/>
              </a:spcBef>
              <a:spcAft>
                <a:spcPts val="600"/>
              </a:spcAft>
            </a:pPr>
            <a:r>
              <a:rPr lang="en-US" sz="2400" dirty="0" smtClean="0">
                <a:latin typeface="Calibri" pitchFamily="34" charset="0"/>
              </a:rPr>
              <a:t>Statement that participation is voluntary</a:t>
            </a:r>
          </a:p>
          <a:p>
            <a:pPr lvl="1">
              <a:spcBef>
                <a:spcPts val="600"/>
              </a:spcBef>
              <a:spcAft>
                <a:spcPts val="600"/>
              </a:spcAft>
            </a:pPr>
            <a:r>
              <a:rPr lang="en-US" sz="2400" dirty="0" smtClean="0">
                <a:latin typeface="Calibri" pitchFamily="34" charset="0"/>
              </a:rPr>
              <a:t>Information about purpose, duration, and procedures</a:t>
            </a:r>
          </a:p>
        </p:txBody>
      </p:sp>
      <p:sp>
        <p:nvSpPr>
          <p:cNvPr id="2" name="Title 1"/>
          <p:cNvSpPr>
            <a:spLocks noGrp="1"/>
          </p:cNvSpPr>
          <p:nvPr>
            <p:ph type="title"/>
          </p:nvPr>
        </p:nvSpPr>
        <p:spPr/>
        <p:txBody>
          <a:bodyPr>
            <a:normAutofit/>
          </a:bodyPr>
          <a:lstStyle/>
          <a:p>
            <a:r>
              <a:rPr lang="en-US" sz="3600" dirty="0" smtClean="0">
                <a:solidFill>
                  <a:srgbClr val="213955"/>
                </a:solidFill>
                <a:effectLst/>
                <a:latin typeface="Calibri" pitchFamily="34" charset="0"/>
              </a:rPr>
              <a:t>PI Commitments: Informed Consent </a:t>
            </a:r>
            <a:r>
              <a:rPr lang="en-US" sz="4400" dirty="0" smtClean="0">
                <a:solidFill>
                  <a:srgbClr val="213955"/>
                </a:solidFill>
                <a:effectLst/>
                <a:latin typeface="Calibri" pitchFamily="34" charset="0"/>
              </a:rPr>
              <a:t/>
            </a:r>
            <a:br>
              <a:rPr lang="en-US" sz="4400" dirty="0" smtClean="0">
                <a:solidFill>
                  <a:srgbClr val="213955"/>
                </a:solidFill>
                <a:effectLst/>
                <a:latin typeface="Calibri" pitchFamily="34" charset="0"/>
              </a:rPr>
            </a:br>
            <a:r>
              <a:rPr lang="en-US" sz="1800" b="0" dirty="0" smtClean="0">
                <a:effectLst/>
              </a:rPr>
              <a:t>ICH 4.8</a:t>
            </a:r>
            <a:endParaRPr lang="en-US" sz="1800" b="0" dirty="0">
              <a:effectLst/>
            </a:endParaRPr>
          </a:p>
        </p:txBody>
      </p:sp>
      <p:sp>
        <p:nvSpPr>
          <p:cNvPr id="9" name="Slide Number Placeholder 9"/>
          <p:cNvSpPr>
            <a:spLocks noGrp="1"/>
          </p:cNvSpPr>
          <p:nvPr>
            <p:ph type="sldNum" sz="quarter" idx="11"/>
          </p:nvPr>
        </p:nvSpPr>
        <p:spPr bwMode="auto">
          <a:noFill/>
          <a:ln>
            <a:miter lim="800000"/>
            <a:headEnd/>
            <a:tailEnd/>
          </a:ln>
        </p:spPr>
        <p:txBody>
          <a:bodyPr wrap="square" lIns="91440" tIns="45720" rIns="91440" bIns="45720" numCol="1" anchorCtr="0" compatLnSpc="1">
            <a:prstTxWarp prst="textNoShape">
              <a:avLst/>
            </a:prstTxWarp>
          </a:bodyPr>
          <a:lstStyle/>
          <a:p>
            <a:fld id="{DD1E1E33-A4AD-4AED-901E-751F0BF7804E}" type="slidenum">
              <a:rPr lang="en-US" smtClean="0">
                <a:ea typeface="MS PGothic" pitchFamily="34" charset="-128"/>
              </a:rPr>
              <a:pPr/>
              <a:t>23</a:t>
            </a:fld>
            <a:endParaRPr lang="en-US" dirty="0" smtClean="0">
              <a:ea typeface="MS PGothic" pitchFamily="34" charset="-128"/>
            </a:endParaRPr>
          </a:p>
        </p:txBody>
      </p:sp>
    </p:spTree>
    <p:extLst>
      <p:ext uri="{BB962C8B-B14F-4D97-AF65-F5344CB8AC3E}">
        <p14:creationId xmlns:p14="http://schemas.microsoft.com/office/powerpoint/2010/main" val="55788575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2"/>
          <p:cNvSpPr>
            <a:spLocks noGrp="1"/>
          </p:cNvSpPr>
          <p:nvPr>
            <p:ph idx="1"/>
          </p:nvPr>
        </p:nvSpPr>
        <p:spPr/>
        <p:txBody>
          <a:bodyPr>
            <a:noAutofit/>
          </a:bodyPr>
          <a:lstStyle/>
          <a:p>
            <a:pPr marL="365125" lvl="1" indent="-255588" defTabSz="457200">
              <a:spcBef>
                <a:spcPts val="600"/>
              </a:spcBef>
              <a:spcAft>
                <a:spcPts val="600"/>
              </a:spcAft>
              <a:buSzPct val="68000"/>
              <a:buFont typeface="Wingdings 3" pitchFamily="18" charset="2"/>
              <a:buChar char=""/>
              <a:defRPr/>
            </a:pPr>
            <a:r>
              <a:rPr lang="en-US" sz="2800" dirty="0" smtClean="0">
                <a:latin typeface="Calibri" pitchFamily="34" charset="0"/>
              </a:rPr>
              <a:t>Essential elements (continued):</a:t>
            </a:r>
          </a:p>
          <a:p>
            <a:pPr lvl="1">
              <a:spcBef>
                <a:spcPts val="600"/>
              </a:spcBef>
              <a:spcAft>
                <a:spcPts val="600"/>
              </a:spcAft>
            </a:pPr>
            <a:r>
              <a:rPr lang="en-US" sz="2400" dirty="0" smtClean="0">
                <a:latin typeface="Calibri" pitchFamily="34" charset="0"/>
              </a:rPr>
              <a:t>Number of subjects involved in the study</a:t>
            </a:r>
          </a:p>
          <a:p>
            <a:pPr lvl="1">
              <a:spcBef>
                <a:spcPts val="600"/>
              </a:spcBef>
              <a:spcAft>
                <a:spcPts val="600"/>
              </a:spcAft>
            </a:pPr>
            <a:r>
              <a:rPr lang="en-US" sz="2400" dirty="0" smtClean="0">
                <a:latin typeface="Calibri" pitchFamily="34" charset="0"/>
              </a:rPr>
              <a:t>Description of risks, benefits, and alternatives</a:t>
            </a:r>
          </a:p>
          <a:p>
            <a:pPr lvl="1">
              <a:spcBef>
                <a:spcPts val="600"/>
              </a:spcBef>
              <a:spcAft>
                <a:spcPts val="600"/>
              </a:spcAft>
            </a:pPr>
            <a:r>
              <a:rPr lang="en-US" sz="2400" dirty="0" smtClean="0">
                <a:latin typeface="Calibri" pitchFamily="34" charset="0"/>
              </a:rPr>
              <a:t>Information about compensation/care for injury</a:t>
            </a:r>
          </a:p>
          <a:p>
            <a:pPr lvl="1">
              <a:spcBef>
                <a:spcPts val="600"/>
              </a:spcBef>
              <a:spcAft>
                <a:spcPts val="600"/>
              </a:spcAft>
            </a:pPr>
            <a:r>
              <a:rPr lang="en-US" sz="2400" dirty="0" smtClean="0">
                <a:latin typeface="Calibri" pitchFamily="34" charset="0"/>
              </a:rPr>
              <a:t>Statement regarding confidentiality of records</a:t>
            </a:r>
          </a:p>
          <a:p>
            <a:pPr lvl="1">
              <a:spcBef>
                <a:spcPts val="600"/>
              </a:spcBef>
              <a:spcAft>
                <a:spcPts val="600"/>
              </a:spcAft>
            </a:pPr>
            <a:r>
              <a:rPr lang="en-US" sz="2400" dirty="0" smtClean="0">
                <a:latin typeface="Calibri" pitchFamily="34" charset="0"/>
              </a:rPr>
              <a:t>Description of possible unforeseen risks</a:t>
            </a:r>
          </a:p>
        </p:txBody>
      </p:sp>
      <p:sp>
        <p:nvSpPr>
          <p:cNvPr id="2" name="Title 1"/>
          <p:cNvSpPr>
            <a:spLocks noGrp="1"/>
          </p:cNvSpPr>
          <p:nvPr>
            <p:ph type="title"/>
          </p:nvPr>
        </p:nvSpPr>
        <p:spPr/>
        <p:txBody>
          <a:bodyPr>
            <a:normAutofit/>
          </a:bodyPr>
          <a:lstStyle/>
          <a:p>
            <a:r>
              <a:rPr lang="en-US" sz="3600" dirty="0" smtClean="0">
                <a:solidFill>
                  <a:srgbClr val="213955"/>
                </a:solidFill>
                <a:effectLst/>
                <a:latin typeface="Calibri" pitchFamily="34" charset="0"/>
              </a:rPr>
              <a:t>PI Commitments: Informed Consent </a:t>
            </a:r>
            <a:r>
              <a:rPr lang="en-US" sz="4400" dirty="0" smtClean="0">
                <a:solidFill>
                  <a:srgbClr val="213955"/>
                </a:solidFill>
                <a:effectLst/>
                <a:latin typeface="Calibri" pitchFamily="34" charset="0"/>
              </a:rPr>
              <a:t/>
            </a:r>
            <a:br>
              <a:rPr lang="en-US" sz="4400" dirty="0" smtClean="0">
                <a:solidFill>
                  <a:srgbClr val="213955"/>
                </a:solidFill>
                <a:effectLst/>
                <a:latin typeface="Calibri" pitchFamily="34" charset="0"/>
              </a:rPr>
            </a:br>
            <a:r>
              <a:rPr lang="en-US" sz="1800" b="0" dirty="0" smtClean="0">
                <a:effectLst/>
              </a:rPr>
              <a:t>ICH 4.8</a:t>
            </a:r>
            <a:endParaRPr lang="en-US" sz="1800" b="0" dirty="0">
              <a:effectLst/>
            </a:endParaRPr>
          </a:p>
        </p:txBody>
      </p:sp>
      <p:sp>
        <p:nvSpPr>
          <p:cNvPr id="9" name="Slide Number Placeholder 9"/>
          <p:cNvSpPr>
            <a:spLocks noGrp="1"/>
          </p:cNvSpPr>
          <p:nvPr>
            <p:ph type="sldNum" sz="quarter" idx="11"/>
          </p:nvPr>
        </p:nvSpPr>
        <p:spPr bwMode="auto">
          <a:noFill/>
          <a:ln>
            <a:miter lim="800000"/>
            <a:headEnd/>
            <a:tailEnd/>
          </a:ln>
        </p:spPr>
        <p:txBody>
          <a:bodyPr wrap="square" lIns="91440" tIns="45720" rIns="91440" bIns="45720" numCol="1" anchorCtr="0" compatLnSpc="1">
            <a:prstTxWarp prst="textNoShape">
              <a:avLst/>
            </a:prstTxWarp>
          </a:bodyPr>
          <a:lstStyle/>
          <a:p>
            <a:fld id="{DD1E1E33-A4AD-4AED-901E-751F0BF7804E}" type="slidenum">
              <a:rPr lang="en-US" smtClean="0">
                <a:ea typeface="MS PGothic" pitchFamily="34" charset="-128"/>
              </a:rPr>
              <a:pPr/>
              <a:t>24</a:t>
            </a:fld>
            <a:endParaRPr lang="en-US" dirty="0" smtClean="0">
              <a:ea typeface="MS PGothic" pitchFamily="34" charset="-128"/>
            </a:endParaRPr>
          </a:p>
        </p:txBody>
      </p:sp>
    </p:spTree>
    <p:extLst>
      <p:ext uri="{BB962C8B-B14F-4D97-AF65-F5344CB8AC3E}">
        <p14:creationId xmlns:p14="http://schemas.microsoft.com/office/powerpoint/2010/main" val="55788575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2"/>
          <p:cNvSpPr>
            <a:spLocks noGrp="1"/>
          </p:cNvSpPr>
          <p:nvPr>
            <p:ph idx="1"/>
          </p:nvPr>
        </p:nvSpPr>
        <p:spPr/>
        <p:txBody>
          <a:bodyPr>
            <a:noAutofit/>
          </a:bodyPr>
          <a:lstStyle/>
          <a:p>
            <a:pPr marL="365125" lvl="1" indent="-255588" defTabSz="457200">
              <a:spcBef>
                <a:spcPts val="600"/>
              </a:spcBef>
              <a:spcAft>
                <a:spcPts val="600"/>
              </a:spcAft>
              <a:buSzPct val="68000"/>
              <a:buFont typeface="Wingdings 3" pitchFamily="18" charset="2"/>
              <a:buChar char=""/>
              <a:defRPr/>
            </a:pPr>
            <a:r>
              <a:rPr lang="en-US" sz="2800" dirty="0" smtClean="0">
                <a:latin typeface="Calibri" pitchFamily="34" charset="0"/>
              </a:rPr>
              <a:t>Essential elements (continued):</a:t>
            </a:r>
          </a:p>
          <a:p>
            <a:pPr lvl="1">
              <a:spcBef>
                <a:spcPts val="600"/>
              </a:spcBef>
              <a:spcAft>
                <a:spcPts val="600"/>
              </a:spcAft>
            </a:pPr>
            <a:r>
              <a:rPr lang="en-US" sz="2400" dirty="0" smtClean="0">
                <a:latin typeface="Calibri" pitchFamily="34" charset="0"/>
              </a:rPr>
              <a:t>Circumstances for termination without subject consent</a:t>
            </a:r>
          </a:p>
          <a:p>
            <a:pPr lvl="1">
              <a:spcBef>
                <a:spcPts val="600"/>
              </a:spcBef>
              <a:spcAft>
                <a:spcPts val="600"/>
              </a:spcAft>
            </a:pPr>
            <a:r>
              <a:rPr lang="en-US" sz="2400" dirty="0" smtClean="0">
                <a:latin typeface="Calibri" pitchFamily="34" charset="0"/>
              </a:rPr>
              <a:t>Consequences of withdrawing from the study</a:t>
            </a:r>
          </a:p>
          <a:p>
            <a:pPr lvl="1">
              <a:spcBef>
                <a:spcPts val="600"/>
              </a:spcBef>
              <a:spcAft>
                <a:spcPts val="600"/>
              </a:spcAft>
            </a:pPr>
            <a:r>
              <a:rPr lang="en-US" sz="2400" dirty="0" smtClean="0">
                <a:latin typeface="Calibri" pitchFamily="34" charset="0"/>
              </a:rPr>
              <a:t>Additional costs that may result from participation</a:t>
            </a:r>
          </a:p>
          <a:p>
            <a:pPr lvl="1">
              <a:spcBef>
                <a:spcPts val="600"/>
              </a:spcBef>
              <a:spcAft>
                <a:spcPts val="600"/>
              </a:spcAft>
            </a:pPr>
            <a:r>
              <a:rPr lang="en-US" sz="2400" dirty="0" smtClean="0">
                <a:latin typeface="Calibri" pitchFamily="34" charset="0"/>
              </a:rPr>
              <a:t>Statement that new research findings will be shared</a:t>
            </a:r>
          </a:p>
          <a:p>
            <a:pPr lvl="1">
              <a:spcBef>
                <a:spcPts val="600"/>
              </a:spcBef>
              <a:spcAft>
                <a:spcPts val="600"/>
              </a:spcAft>
            </a:pPr>
            <a:r>
              <a:rPr lang="en-US" sz="2400" dirty="0" smtClean="0">
                <a:latin typeface="Calibri" pitchFamily="34" charset="0"/>
              </a:rPr>
              <a:t>Contact information for questions/concerns</a:t>
            </a:r>
          </a:p>
        </p:txBody>
      </p:sp>
      <p:sp>
        <p:nvSpPr>
          <p:cNvPr id="2" name="Title 1"/>
          <p:cNvSpPr>
            <a:spLocks noGrp="1"/>
          </p:cNvSpPr>
          <p:nvPr>
            <p:ph type="title"/>
          </p:nvPr>
        </p:nvSpPr>
        <p:spPr/>
        <p:txBody>
          <a:bodyPr>
            <a:normAutofit/>
          </a:bodyPr>
          <a:lstStyle/>
          <a:p>
            <a:r>
              <a:rPr lang="en-US" sz="3600" dirty="0" smtClean="0">
                <a:solidFill>
                  <a:srgbClr val="213955"/>
                </a:solidFill>
                <a:effectLst/>
                <a:latin typeface="Calibri" pitchFamily="34" charset="0"/>
              </a:rPr>
              <a:t>PI Commitments: Informed Consent </a:t>
            </a:r>
            <a:r>
              <a:rPr lang="en-US" sz="4400" dirty="0" smtClean="0">
                <a:solidFill>
                  <a:srgbClr val="213955"/>
                </a:solidFill>
                <a:effectLst/>
                <a:latin typeface="Calibri" pitchFamily="34" charset="0"/>
              </a:rPr>
              <a:t/>
            </a:r>
            <a:br>
              <a:rPr lang="en-US" sz="4400" dirty="0" smtClean="0">
                <a:solidFill>
                  <a:srgbClr val="213955"/>
                </a:solidFill>
                <a:effectLst/>
                <a:latin typeface="Calibri" pitchFamily="34" charset="0"/>
              </a:rPr>
            </a:br>
            <a:r>
              <a:rPr lang="en-US" sz="1800" b="0" dirty="0" smtClean="0">
                <a:effectLst/>
              </a:rPr>
              <a:t>ICH 4.8</a:t>
            </a:r>
            <a:endParaRPr lang="en-US" sz="1800" b="0" dirty="0">
              <a:effectLst/>
            </a:endParaRPr>
          </a:p>
        </p:txBody>
      </p:sp>
      <p:sp>
        <p:nvSpPr>
          <p:cNvPr id="9" name="Slide Number Placeholder 9"/>
          <p:cNvSpPr>
            <a:spLocks noGrp="1"/>
          </p:cNvSpPr>
          <p:nvPr>
            <p:ph type="sldNum" sz="quarter" idx="11"/>
          </p:nvPr>
        </p:nvSpPr>
        <p:spPr bwMode="auto">
          <a:noFill/>
          <a:ln>
            <a:miter lim="800000"/>
            <a:headEnd/>
            <a:tailEnd/>
          </a:ln>
        </p:spPr>
        <p:txBody>
          <a:bodyPr wrap="square" lIns="91440" tIns="45720" rIns="91440" bIns="45720" numCol="1" anchorCtr="0" compatLnSpc="1">
            <a:prstTxWarp prst="textNoShape">
              <a:avLst/>
            </a:prstTxWarp>
          </a:bodyPr>
          <a:lstStyle/>
          <a:p>
            <a:fld id="{DD1E1E33-A4AD-4AED-901E-751F0BF7804E}" type="slidenum">
              <a:rPr lang="en-US" smtClean="0">
                <a:ea typeface="MS PGothic" pitchFamily="34" charset="-128"/>
              </a:rPr>
              <a:pPr/>
              <a:t>25</a:t>
            </a:fld>
            <a:endParaRPr lang="en-US" dirty="0" smtClean="0">
              <a:ea typeface="MS PGothic" pitchFamily="34" charset="-128"/>
            </a:endParaRPr>
          </a:p>
        </p:txBody>
      </p:sp>
    </p:spTree>
    <p:extLst>
      <p:ext uri="{BB962C8B-B14F-4D97-AF65-F5344CB8AC3E}">
        <p14:creationId xmlns:p14="http://schemas.microsoft.com/office/powerpoint/2010/main" val="55788575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2"/>
          <p:cNvSpPr>
            <a:spLocks noGrp="1"/>
          </p:cNvSpPr>
          <p:nvPr>
            <p:ph idx="1"/>
          </p:nvPr>
        </p:nvSpPr>
        <p:spPr/>
        <p:txBody>
          <a:bodyPr>
            <a:noAutofit/>
          </a:bodyPr>
          <a:lstStyle/>
          <a:p>
            <a:pPr marL="365125" lvl="1" indent="-255588" defTabSz="457200">
              <a:lnSpc>
                <a:spcPct val="90000"/>
              </a:lnSpc>
              <a:spcBef>
                <a:spcPts val="600"/>
              </a:spcBef>
              <a:spcAft>
                <a:spcPts val="600"/>
              </a:spcAft>
              <a:buSzPct val="68000"/>
              <a:buFont typeface="Wingdings 3" pitchFamily="18" charset="2"/>
              <a:buChar char=""/>
              <a:defRPr/>
            </a:pPr>
            <a:r>
              <a:rPr lang="en-US" sz="2800" dirty="0" smtClean="0">
                <a:latin typeface="Calibri" pitchFamily="34" charset="0"/>
              </a:rPr>
              <a:t>Additional elements from Title 45 CFR 46:</a:t>
            </a:r>
          </a:p>
          <a:p>
            <a:pPr lvl="1">
              <a:spcBef>
                <a:spcPts val="600"/>
              </a:spcBef>
              <a:spcAft>
                <a:spcPts val="600"/>
              </a:spcAft>
            </a:pPr>
            <a:r>
              <a:rPr lang="en-US" sz="2400" dirty="0" smtClean="0">
                <a:latin typeface="Calibri" pitchFamily="34" charset="0"/>
              </a:rPr>
              <a:t>Subpart B: Additional protections for pregnant women, human fetuses, and neonates</a:t>
            </a:r>
          </a:p>
          <a:p>
            <a:pPr lvl="1">
              <a:spcBef>
                <a:spcPts val="600"/>
              </a:spcBef>
              <a:spcAft>
                <a:spcPts val="600"/>
              </a:spcAft>
            </a:pPr>
            <a:r>
              <a:rPr lang="en-US" sz="2400" dirty="0" smtClean="0">
                <a:latin typeface="Calibri" pitchFamily="34" charset="0"/>
              </a:rPr>
              <a:t>Subpart C: Additional protections for prisoners</a:t>
            </a:r>
          </a:p>
          <a:p>
            <a:pPr lvl="1">
              <a:spcBef>
                <a:spcPts val="600"/>
              </a:spcBef>
              <a:spcAft>
                <a:spcPts val="600"/>
              </a:spcAft>
            </a:pPr>
            <a:r>
              <a:rPr lang="en-US" sz="2400" dirty="0" smtClean="0">
                <a:latin typeface="Calibri" pitchFamily="34" charset="0"/>
              </a:rPr>
              <a:t>Subpart D: Additional protections for children</a:t>
            </a:r>
          </a:p>
        </p:txBody>
      </p:sp>
      <p:sp>
        <p:nvSpPr>
          <p:cNvPr id="2" name="Title 1"/>
          <p:cNvSpPr>
            <a:spLocks noGrp="1"/>
          </p:cNvSpPr>
          <p:nvPr>
            <p:ph type="title"/>
          </p:nvPr>
        </p:nvSpPr>
        <p:spPr/>
        <p:txBody>
          <a:bodyPr>
            <a:normAutofit/>
          </a:bodyPr>
          <a:lstStyle/>
          <a:p>
            <a:r>
              <a:rPr lang="en-US" sz="3600" dirty="0" smtClean="0">
                <a:solidFill>
                  <a:srgbClr val="213955"/>
                </a:solidFill>
                <a:effectLst/>
                <a:latin typeface="Calibri" pitchFamily="34" charset="0"/>
                <a:cs typeface="Calibri" pitchFamily="34" charset="0"/>
              </a:rPr>
              <a:t>PI Commitments: Informed</a:t>
            </a:r>
            <a:r>
              <a:rPr lang="en-US" sz="3600" dirty="0" smtClean="0">
                <a:latin typeface="Calibri" pitchFamily="34" charset="0"/>
                <a:cs typeface="Calibri" pitchFamily="34" charset="0"/>
              </a:rPr>
              <a:t> </a:t>
            </a:r>
            <a:r>
              <a:rPr lang="en-US" sz="3600" dirty="0" smtClean="0">
                <a:solidFill>
                  <a:srgbClr val="213955"/>
                </a:solidFill>
                <a:effectLst/>
                <a:latin typeface="Calibri" pitchFamily="34" charset="0"/>
                <a:cs typeface="Calibri" pitchFamily="34" charset="0"/>
              </a:rPr>
              <a:t>Consen</a:t>
            </a:r>
            <a:r>
              <a:rPr lang="en-US" sz="4000" dirty="0" smtClean="0">
                <a:solidFill>
                  <a:srgbClr val="213955"/>
                </a:solidFill>
                <a:effectLst/>
                <a:latin typeface="Calibri" pitchFamily="34" charset="0"/>
              </a:rPr>
              <a:t>t</a:t>
            </a:r>
            <a:r>
              <a:rPr lang="en-US" sz="4000" dirty="0" smtClean="0"/>
              <a:t> </a:t>
            </a:r>
            <a:r>
              <a:rPr lang="en-US" dirty="0" smtClean="0"/>
              <a:t/>
            </a:r>
            <a:br>
              <a:rPr lang="en-US" dirty="0" smtClean="0"/>
            </a:br>
            <a:r>
              <a:rPr lang="en-US" sz="1800" b="0" dirty="0" smtClean="0">
                <a:effectLst/>
              </a:rPr>
              <a:t>45 </a:t>
            </a:r>
            <a:r>
              <a:rPr lang="en-US" sz="1800" b="0" dirty="0" err="1" smtClean="0">
                <a:effectLst/>
              </a:rPr>
              <a:t>CFR</a:t>
            </a:r>
            <a:r>
              <a:rPr lang="en-US" sz="1800" b="0" dirty="0" smtClean="0">
                <a:effectLst/>
              </a:rPr>
              <a:t> 46</a:t>
            </a:r>
            <a:endParaRPr lang="en-US" sz="1800" b="0" dirty="0">
              <a:effectLst/>
            </a:endParaRPr>
          </a:p>
        </p:txBody>
      </p:sp>
      <p:sp>
        <p:nvSpPr>
          <p:cNvPr id="9" name="Slide Number Placeholder 9"/>
          <p:cNvSpPr>
            <a:spLocks noGrp="1"/>
          </p:cNvSpPr>
          <p:nvPr>
            <p:ph type="sldNum" sz="quarter" idx="11"/>
          </p:nvPr>
        </p:nvSpPr>
        <p:spPr bwMode="auto">
          <a:noFill/>
          <a:ln>
            <a:miter lim="800000"/>
            <a:headEnd/>
            <a:tailEnd/>
          </a:ln>
        </p:spPr>
        <p:txBody>
          <a:bodyPr wrap="square" lIns="91440" tIns="45720" rIns="91440" bIns="45720" numCol="1" anchorCtr="0" compatLnSpc="1">
            <a:prstTxWarp prst="textNoShape">
              <a:avLst/>
            </a:prstTxWarp>
          </a:bodyPr>
          <a:lstStyle/>
          <a:p>
            <a:fld id="{DD1E1E33-A4AD-4AED-901E-751F0BF7804E}" type="slidenum">
              <a:rPr lang="en-US" smtClean="0">
                <a:ea typeface="MS PGothic" pitchFamily="34" charset="-128"/>
              </a:rPr>
              <a:pPr/>
              <a:t>26</a:t>
            </a:fld>
            <a:endParaRPr lang="en-US" dirty="0" smtClean="0">
              <a:ea typeface="MS PGothic" pitchFamily="34" charset="-128"/>
            </a:endParaRPr>
          </a:p>
        </p:txBody>
      </p:sp>
    </p:spTree>
    <p:extLst>
      <p:ext uri="{BB962C8B-B14F-4D97-AF65-F5344CB8AC3E}">
        <p14:creationId xmlns:p14="http://schemas.microsoft.com/office/powerpoint/2010/main" val="55788575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2"/>
          <p:cNvSpPr>
            <a:spLocks noGrp="1"/>
          </p:cNvSpPr>
          <p:nvPr>
            <p:ph idx="1"/>
          </p:nvPr>
        </p:nvSpPr>
        <p:spPr/>
        <p:txBody>
          <a:bodyPr>
            <a:noAutofit/>
          </a:bodyPr>
          <a:lstStyle/>
          <a:p>
            <a:pPr marL="365125" lvl="1" indent="-255588" defTabSz="457200">
              <a:spcBef>
                <a:spcPts val="600"/>
              </a:spcBef>
              <a:spcAft>
                <a:spcPts val="600"/>
              </a:spcAft>
              <a:buSzPct val="68000"/>
              <a:buFont typeface="Wingdings 3" pitchFamily="18" charset="2"/>
              <a:buChar char=""/>
              <a:defRPr/>
            </a:pPr>
            <a:r>
              <a:rPr lang="en-US" sz="2800" dirty="0" smtClean="0">
                <a:latin typeface="Calibri" pitchFamily="34" charset="0"/>
              </a:rPr>
              <a:t>Explain the study to the extent it can be understood by participants who can only be enrolled with the consent of a legally acceptable representative (LAR)</a:t>
            </a:r>
          </a:p>
          <a:p>
            <a:pPr marL="365125" lvl="1" indent="-255588" defTabSz="457200">
              <a:spcBef>
                <a:spcPts val="600"/>
              </a:spcBef>
              <a:spcAft>
                <a:spcPts val="600"/>
              </a:spcAft>
              <a:buSzPct val="68000"/>
              <a:buFont typeface="Wingdings 3" pitchFamily="18" charset="2"/>
              <a:buChar char=""/>
              <a:defRPr/>
            </a:pPr>
            <a:r>
              <a:rPr lang="en-US" sz="2800" dirty="0" smtClean="0">
                <a:latin typeface="Calibri" pitchFamily="34" charset="0"/>
              </a:rPr>
              <a:t>Follow guidelines for nontherapeutic trials (trials in which there is no anticipated direct clinical benefit to the participant)</a:t>
            </a:r>
          </a:p>
          <a:p>
            <a:pPr marL="365125" lvl="1" indent="-255588" defTabSz="457200">
              <a:spcBef>
                <a:spcPts val="600"/>
              </a:spcBef>
              <a:spcAft>
                <a:spcPts val="600"/>
              </a:spcAft>
              <a:buSzPct val="68000"/>
              <a:buFont typeface="Wingdings 3" pitchFamily="18" charset="2"/>
              <a:buChar char=""/>
              <a:defRPr/>
            </a:pPr>
            <a:r>
              <a:rPr lang="en-US" sz="2800" dirty="0" smtClean="0">
                <a:latin typeface="Calibri" pitchFamily="34" charset="0"/>
              </a:rPr>
              <a:t>If participant and LAR can’t provide consent, follow measures described in the protocol </a:t>
            </a:r>
          </a:p>
        </p:txBody>
      </p:sp>
      <p:sp>
        <p:nvSpPr>
          <p:cNvPr id="2" name="Title 1"/>
          <p:cNvSpPr>
            <a:spLocks noGrp="1"/>
          </p:cNvSpPr>
          <p:nvPr>
            <p:ph type="title"/>
          </p:nvPr>
        </p:nvSpPr>
        <p:spPr/>
        <p:txBody>
          <a:bodyPr>
            <a:normAutofit/>
          </a:bodyPr>
          <a:lstStyle/>
          <a:p>
            <a:r>
              <a:rPr lang="en-US" sz="3600" dirty="0" smtClean="0">
                <a:solidFill>
                  <a:srgbClr val="213955"/>
                </a:solidFill>
                <a:effectLst/>
                <a:latin typeface="Calibri" pitchFamily="34" charset="0"/>
              </a:rPr>
              <a:t>PI Commitments: Informed Consent </a:t>
            </a:r>
            <a:br>
              <a:rPr lang="en-US" sz="3600" dirty="0" smtClean="0">
                <a:solidFill>
                  <a:srgbClr val="213955"/>
                </a:solidFill>
                <a:effectLst/>
                <a:latin typeface="Calibri" pitchFamily="34" charset="0"/>
              </a:rPr>
            </a:br>
            <a:r>
              <a:rPr lang="en-US" sz="1800" b="0" dirty="0" smtClean="0">
                <a:effectLst/>
              </a:rPr>
              <a:t>ICH 4.8</a:t>
            </a:r>
            <a:endParaRPr lang="en-US" sz="1800" b="0" dirty="0">
              <a:effectLst/>
            </a:endParaRPr>
          </a:p>
        </p:txBody>
      </p:sp>
      <p:sp>
        <p:nvSpPr>
          <p:cNvPr id="9" name="Slide Number Placeholder 9"/>
          <p:cNvSpPr>
            <a:spLocks noGrp="1"/>
          </p:cNvSpPr>
          <p:nvPr>
            <p:ph type="sldNum" sz="quarter" idx="11"/>
          </p:nvPr>
        </p:nvSpPr>
        <p:spPr bwMode="auto">
          <a:noFill/>
          <a:ln>
            <a:miter lim="800000"/>
            <a:headEnd/>
            <a:tailEnd/>
          </a:ln>
        </p:spPr>
        <p:txBody>
          <a:bodyPr wrap="square" lIns="91440" tIns="45720" rIns="91440" bIns="45720" numCol="1" anchorCtr="0" compatLnSpc="1">
            <a:prstTxWarp prst="textNoShape">
              <a:avLst/>
            </a:prstTxWarp>
          </a:bodyPr>
          <a:lstStyle/>
          <a:p>
            <a:fld id="{DD1E1E33-A4AD-4AED-901E-751F0BF7804E}" type="slidenum">
              <a:rPr lang="en-US" smtClean="0">
                <a:ea typeface="MS PGothic" pitchFamily="34" charset="-128"/>
              </a:rPr>
              <a:pPr/>
              <a:t>27</a:t>
            </a:fld>
            <a:endParaRPr lang="en-US" dirty="0" smtClean="0">
              <a:ea typeface="MS PGothic" pitchFamily="34" charset="-128"/>
            </a:endParaRPr>
          </a:p>
        </p:txBody>
      </p:sp>
    </p:spTree>
    <p:extLst>
      <p:ext uri="{BB962C8B-B14F-4D97-AF65-F5344CB8AC3E}">
        <p14:creationId xmlns:p14="http://schemas.microsoft.com/office/powerpoint/2010/main" val="55788575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pPr marL="365125" lvl="1" indent="-255588" defTabSz="457200">
              <a:lnSpc>
                <a:spcPct val="90000"/>
              </a:lnSpc>
              <a:spcBef>
                <a:spcPts val="1200"/>
              </a:spcBef>
              <a:spcAft>
                <a:spcPts val="600"/>
              </a:spcAft>
              <a:buSzPct val="68000"/>
              <a:buFont typeface="Wingdings 3" pitchFamily="18" charset="2"/>
              <a:buChar char=""/>
              <a:defRPr/>
            </a:pPr>
            <a:r>
              <a:rPr lang="en-US" sz="2800" dirty="0" smtClean="0">
                <a:latin typeface="Calibri" pitchFamily="34" charset="0"/>
              </a:rPr>
              <a:t>ICH 4.9 (Records and Reports)</a:t>
            </a:r>
          </a:p>
          <a:p>
            <a:pPr marL="365125" lvl="1" indent="-255588" defTabSz="457200">
              <a:lnSpc>
                <a:spcPct val="90000"/>
              </a:lnSpc>
              <a:spcBef>
                <a:spcPts val="1200"/>
              </a:spcBef>
              <a:spcAft>
                <a:spcPts val="600"/>
              </a:spcAft>
              <a:buSzPct val="68000"/>
              <a:buFont typeface="Wingdings 3" pitchFamily="18" charset="2"/>
              <a:buChar char=""/>
              <a:defRPr/>
            </a:pPr>
            <a:r>
              <a:rPr lang="en-US" sz="2800" dirty="0" smtClean="0">
                <a:latin typeface="Calibri" pitchFamily="34" charset="0"/>
              </a:rPr>
              <a:t>ICH 4.10 (Progress Reports)</a:t>
            </a:r>
          </a:p>
        </p:txBody>
      </p:sp>
      <p:sp>
        <p:nvSpPr>
          <p:cNvPr id="2" name="Title 1"/>
          <p:cNvSpPr>
            <a:spLocks noGrp="1"/>
          </p:cNvSpPr>
          <p:nvPr>
            <p:ph type="title"/>
          </p:nvPr>
        </p:nvSpPr>
        <p:spPr/>
        <p:txBody>
          <a:bodyPr>
            <a:normAutofit fontScale="90000"/>
          </a:bodyPr>
          <a:lstStyle/>
          <a:p>
            <a:r>
              <a:rPr lang="en-US" sz="4000" dirty="0" smtClean="0">
                <a:solidFill>
                  <a:srgbClr val="213955"/>
                </a:solidFill>
                <a:effectLst/>
                <a:latin typeface="Calibri" pitchFamily="34" charset="0"/>
              </a:rPr>
              <a:t>PI Commitments: Records and Reports</a:t>
            </a:r>
            <a:endParaRPr lang="en-US" sz="4000" dirty="0">
              <a:solidFill>
                <a:srgbClr val="213955"/>
              </a:solidFill>
              <a:effectLst/>
              <a:latin typeface="Calibri" pitchFamily="34" charset="0"/>
            </a:endParaRPr>
          </a:p>
        </p:txBody>
      </p:sp>
      <p:sp>
        <p:nvSpPr>
          <p:cNvPr id="8" name="Slide Number Placeholder 9"/>
          <p:cNvSpPr>
            <a:spLocks noGrp="1"/>
          </p:cNvSpPr>
          <p:nvPr>
            <p:ph type="sldNum" sz="quarter" idx="11"/>
          </p:nvPr>
        </p:nvSpPr>
        <p:spPr bwMode="auto">
          <a:noFill/>
          <a:ln>
            <a:miter lim="800000"/>
            <a:headEnd/>
            <a:tailEnd/>
          </a:ln>
        </p:spPr>
        <p:txBody>
          <a:bodyPr wrap="square" lIns="91440" tIns="45720" rIns="91440" bIns="45720" numCol="1" anchorCtr="0" compatLnSpc="1">
            <a:prstTxWarp prst="textNoShape">
              <a:avLst/>
            </a:prstTxWarp>
          </a:bodyPr>
          <a:lstStyle/>
          <a:p>
            <a:fld id="{DD1E1E33-A4AD-4AED-901E-751F0BF7804E}" type="slidenum">
              <a:rPr lang="en-US" smtClean="0">
                <a:ea typeface="MS PGothic" pitchFamily="34" charset="-128"/>
              </a:rPr>
              <a:pPr/>
              <a:t>28</a:t>
            </a:fld>
            <a:endParaRPr lang="en-US" dirty="0" smtClean="0">
              <a:ea typeface="MS PGothic" pitchFamily="34" charset="-128"/>
            </a:endParaRPr>
          </a:p>
        </p:txBody>
      </p:sp>
    </p:spTree>
    <p:extLst>
      <p:ext uri="{BB962C8B-B14F-4D97-AF65-F5344CB8AC3E}">
        <p14:creationId xmlns:p14="http://schemas.microsoft.com/office/powerpoint/2010/main" val="80122322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pPr marL="365125" lvl="1" indent="-255588" defTabSz="457200">
              <a:lnSpc>
                <a:spcPct val="90000"/>
              </a:lnSpc>
              <a:spcBef>
                <a:spcPts val="1200"/>
              </a:spcBef>
              <a:spcAft>
                <a:spcPts val="600"/>
              </a:spcAft>
              <a:buSzPct val="68000"/>
              <a:buFont typeface="Wingdings 3" pitchFamily="18" charset="2"/>
              <a:buChar char=""/>
              <a:defRPr/>
            </a:pPr>
            <a:r>
              <a:rPr lang="en-US" sz="2800" dirty="0">
                <a:latin typeface="Calibri" pitchFamily="34" charset="0"/>
              </a:rPr>
              <a:t>Data </a:t>
            </a:r>
            <a:r>
              <a:rPr lang="en-US" sz="2800" dirty="0" smtClean="0">
                <a:latin typeface="Calibri" pitchFamily="34" charset="0"/>
              </a:rPr>
              <a:t>must be ALCOA (</a:t>
            </a:r>
            <a:r>
              <a:rPr lang="en-US" sz="2800" u="sng" dirty="0" smtClean="0">
                <a:latin typeface="Calibri" pitchFamily="34" charset="0"/>
              </a:rPr>
              <a:t>A</a:t>
            </a:r>
            <a:r>
              <a:rPr lang="en-US" sz="2800" dirty="0" smtClean="0">
                <a:latin typeface="Calibri" pitchFamily="34" charset="0"/>
              </a:rPr>
              <a:t>ccurate</a:t>
            </a:r>
            <a:r>
              <a:rPr lang="en-US" sz="2800" dirty="0">
                <a:latin typeface="Calibri" pitchFamily="34" charset="0"/>
              </a:rPr>
              <a:t>, </a:t>
            </a:r>
            <a:r>
              <a:rPr lang="en-US" sz="2800" u="sng" dirty="0" smtClean="0">
                <a:latin typeface="Calibri" pitchFamily="34" charset="0"/>
              </a:rPr>
              <a:t>L</a:t>
            </a:r>
            <a:r>
              <a:rPr lang="en-US" sz="2800" dirty="0" smtClean="0">
                <a:latin typeface="Calibri" pitchFamily="34" charset="0"/>
              </a:rPr>
              <a:t>egible</a:t>
            </a:r>
            <a:r>
              <a:rPr lang="en-US" sz="2800" dirty="0">
                <a:latin typeface="Calibri" pitchFamily="34" charset="0"/>
              </a:rPr>
              <a:t>, </a:t>
            </a:r>
            <a:r>
              <a:rPr lang="en-US" sz="2800" u="sng" dirty="0" smtClean="0">
                <a:latin typeface="Calibri" pitchFamily="34" charset="0"/>
              </a:rPr>
              <a:t>C</a:t>
            </a:r>
            <a:r>
              <a:rPr lang="en-US" sz="2800" dirty="0" smtClean="0">
                <a:latin typeface="Calibri" pitchFamily="34" charset="0"/>
              </a:rPr>
              <a:t>ontemporaneous</a:t>
            </a:r>
            <a:r>
              <a:rPr lang="en-US" sz="2800" dirty="0">
                <a:latin typeface="Calibri" pitchFamily="34" charset="0"/>
              </a:rPr>
              <a:t>, </a:t>
            </a:r>
            <a:r>
              <a:rPr lang="en-US" sz="2800" u="sng" dirty="0" smtClean="0">
                <a:latin typeface="Calibri" pitchFamily="34" charset="0"/>
              </a:rPr>
              <a:t>O</a:t>
            </a:r>
            <a:r>
              <a:rPr lang="en-US" sz="2800" dirty="0" smtClean="0">
                <a:latin typeface="Calibri" pitchFamily="34" charset="0"/>
              </a:rPr>
              <a:t>riginal, </a:t>
            </a:r>
            <a:r>
              <a:rPr lang="en-US" sz="2800" dirty="0">
                <a:latin typeface="Calibri" pitchFamily="34" charset="0"/>
              </a:rPr>
              <a:t>and </a:t>
            </a:r>
            <a:r>
              <a:rPr lang="en-US" sz="2800" u="sng" dirty="0" smtClean="0">
                <a:latin typeface="Calibri" pitchFamily="34" charset="0"/>
              </a:rPr>
              <a:t>A</a:t>
            </a:r>
            <a:r>
              <a:rPr lang="en-US" sz="2800" dirty="0" smtClean="0">
                <a:latin typeface="Calibri" pitchFamily="34" charset="0"/>
              </a:rPr>
              <a:t>ttributable</a:t>
            </a:r>
            <a:r>
              <a:rPr lang="en-US" sz="2800" dirty="0">
                <a:latin typeface="Calibri" pitchFamily="34" charset="0"/>
              </a:rPr>
              <a:t>) and </a:t>
            </a:r>
            <a:r>
              <a:rPr lang="en-US" sz="2800" dirty="0" smtClean="0">
                <a:latin typeface="Calibri" pitchFamily="34" charset="0"/>
              </a:rPr>
              <a:t>complete</a:t>
            </a:r>
          </a:p>
          <a:p>
            <a:pPr lvl="1">
              <a:spcBef>
                <a:spcPts val="400"/>
              </a:spcBef>
              <a:spcAft>
                <a:spcPts val="600"/>
              </a:spcAft>
            </a:pPr>
            <a:r>
              <a:rPr lang="en-US" sz="2400" dirty="0" smtClean="0">
                <a:latin typeface="Calibri" pitchFamily="34" charset="0"/>
              </a:rPr>
              <a:t>How and where the data is recorded is key!</a:t>
            </a:r>
          </a:p>
          <a:p>
            <a:pPr lvl="1">
              <a:spcBef>
                <a:spcPts val="400"/>
              </a:spcBef>
              <a:spcAft>
                <a:spcPts val="600"/>
              </a:spcAft>
            </a:pPr>
            <a:r>
              <a:rPr lang="en-US" sz="2400" dirty="0" smtClean="0">
                <a:latin typeface="Calibri" pitchFamily="34" charset="0"/>
              </a:rPr>
              <a:t>If it is not documented, it does not exist</a:t>
            </a:r>
          </a:p>
          <a:p>
            <a:pPr marL="365125" lvl="1" indent="-255588" defTabSz="457200">
              <a:lnSpc>
                <a:spcPct val="90000"/>
              </a:lnSpc>
              <a:spcBef>
                <a:spcPts val="1200"/>
              </a:spcBef>
              <a:spcAft>
                <a:spcPts val="600"/>
              </a:spcAft>
              <a:buSzPct val="68000"/>
              <a:buFont typeface="Wingdings 3" pitchFamily="18" charset="2"/>
              <a:buChar char=""/>
              <a:defRPr/>
            </a:pPr>
            <a:r>
              <a:rPr lang="en-US" sz="2800" dirty="0" smtClean="0">
                <a:latin typeface="Calibri" pitchFamily="34" charset="0"/>
              </a:rPr>
              <a:t>Data </a:t>
            </a:r>
            <a:r>
              <a:rPr lang="en-US" sz="2800" dirty="0">
                <a:latin typeface="Calibri" pitchFamily="34" charset="0"/>
              </a:rPr>
              <a:t>on </a:t>
            </a:r>
            <a:r>
              <a:rPr lang="en-US" sz="2800" dirty="0" smtClean="0">
                <a:latin typeface="Calibri" pitchFamily="34" charset="0"/>
              </a:rPr>
              <a:t>CRFs should match </a:t>
            </a:r>
            <a:r>
              <a:rPr lang="en-US" sz="2800" dirty="0">
                <a:latin typeface="Calibri" pitchFamily="34" charset="0"/>
              </a:rPr>
              <a:t>the source documents (raw data</a:t>
            </a:r>
            <a:r>
              <a:rPr lang="en-US" sz="2800" dirty="0" smtClean="0">
                <a:latin typeface="Calibri" pitchFamily="34" charset="0"/>
              </a:rPr>
              <a:t>)</a:t>
            </a:r>
            <a:endParaRPr lang="en-US" sz="2800" dirty="0">
              <a:latin typeface="Calibri" pitchFamily="34" charset="0"/>
            </a:endParaRPr>
          </a:p>
        </p:txBody>
      </p:sp>
      <p:sp>
        <p:nvSpPr>
          <p:cNvPr id="2" name="Title 1"/>
          <p:cNvSpPr>
            <a:spLocks noGrp="1"/>
          </p:cNvSpPr>
          <p:nvPr>
            <p:ph type="title"/>
          </p:nvPr>
        </p:nvSpPr>
        <p:spPr/>
        <p:txBody>
          <a:bodyPr>
            <a:normAutofit fontScale="90000"/>
          </a:bodyPr>
          <a:lstStyle/>
          <a:p>
            <a:r>
              <a:rPr lang="en-US" sz="4000" dirty="0" smtClean="0">
                <a:solidFill>
                  <a:srgbClr val="213955"/>
                </a:solidFill>
                <a:effectLst/>
                <a:latin typeface="Calibri" pitchFamily="34" charset="0"/>
              </a:rPr>
              <a:t>PI Commitments: Records and Reports </a:t>
            </a:r>
            <a:r>
              <a:rPr lang="en-US" sz="4400" dirty="0" smtClean="0">
                <a:solidFill>
                  <a:srgbClr val="213955"/>
                </a:solidFill>
                <a:effectLst/>
                <a:latin typeface="Calibri" pitchFamily="34" charset="0"/>
              </a:rPr>
              <a:t/>
            </a:r>
            <a:br>
              <a:rPr lang="en-US" sz="4400" dirty="0" smtClean="0">
                <a:solidFill>
                  <a:srgbClr val="213955"/>
                </a:solidFill>
                <a:effectLst/>
                <a:latin typeface="Calibri" pitchFamily="34" charset="0"/>
              </a:rPr>
            </a:br>
            <a:r>
              <a:rPr lang="en-US" sz="2000" b="0" dirty="0" smtClean="0">
                <a:effectLst/>
              </a:rPr>
              <a:t>ICH 4.9</a:t>
            </a:r>
            <a:endParaRPr lang="en-US" sz="2000" b="0" dirty="0">
              <a:effectLst/>
            </a:endParaRPr>
          </a:p>
        </p:txBody>
      </p:sp>
      <p:sp>
        <p:nvSpPr>
          <p:cNvPr id="8" name="Slide Number Placeholder 9"/>
          <p:cNvSpPr>
            <a:spLocks noGrp="1"/>
          </p:cNvSpPr>
          <p:nvPr>
            <p:ph type="sldNum" sz="quarter" idx="11"/>
          </p:nvPr>
        </p:nvSpPr>
        <p:spPr bwMode="auto">
          <a:noFill/>
          <a:ln>
            <a:miter lim="800000"/>
            <a:headEnd/>
            <a:tailEnd/>
          </a:ln>
        </p:spPr>
        <p:txBody>
          <a:bodyPr wrap="square" lIns="91440" tIns="45720" rIns="91440" bIns="45720" numCol="1" anchorCtr="0" compatLnSpc="1">
            <a:prstTxWarp prst="textNoShape">
              <a:avLst/>
            </a:prstTxWarp>
          </a:bodyPr>
          <a:lstStyle/>
          <a:p>
            <a:fld id="{DD1E1E33-A4AD-4AED-901E-751F0BF7804E}" type="slidenum">
              <a:rPr lang="en-US" smtClean="0">
                <a:ea typeface="MS PGothic" pitchFamily="34" charset="-128"/>
              </a:rPr>
              <a:pPr/>
              <a:t>29</a:t>
            </a:fld>
            <a:endParaRPr lang="en-US" dirty="0" smtClean="0">
              <a:ea typeface="MS PGothic" pitchFamily="34" charset="-128"/>
            </a:endParaRPr>
          </a:p>
        </p:txBody>
      </p:sp>
    </p:spTree>
    <p:extLst>
      <p:ext uri="{BB962C8B-B14F-4D97-AF65-F5344CB8AC3E}">
        <p14:creationId xmlns:p14="http://schemas.microsoft.com/office/powerpoint/2010/main" val="17630043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spcBef>
                <a:spcPts val="600"/>
              </a:spcBef>
              <a:spcAft>
                <a:spcPts val="600"/>
              </a:spcAft>
              <a:defRPr/>
            </a:pPr>
            <a:r>
              <a:rPr lang="en-US" sz="2400" dirty="0">
                <a:latin typeface="Calibri" pitchFamily="34" charset="0"/>
              </a:rPr>
              <a:t>Note that this is a general slide presentation designed for a broad audience of clinical researchers.</a:t>
            </a:r>
          </a:p>
          <a:p>
            <a:pPr lvl="0">
              <a:spcBef>
                <a:spcPts val="600"/>
              </a:spcBef>
              <a:spcAft>
                <a:spcPts val="600"/>
              </a:spcAft>
              <a:defRPr/>
            </a:pPr>
            <a:r>
              <a:rPr lang="en-US" sz="2400" dirty="0">
                <a:latin typeface="Calibri" pitchFamily="34" charset="0"/>
              </a:rPr>
              <a:t>Accordingly, some sections may not apply to your protocol.  </a:t>
            </a:r>
          </a:p>
          <a:p>
            <a:pPr>
              <a:spcBef>
                <a:spcPts val="600"/>
              </a:spcBef>
              <a:spcAft>
                <a:spcPts val="600"/>
              </a:spcAft>
              <a:defRPr/>
            </a:pPr>
            <a:r>
              <a:rPr lang="en-US" sz="2400" dirty="0">
                <a:latin typeface="Calibri" pitchFamily="34" charset="0"/>
              </a:rPr>
              <a:t>Information that may not be applicable for all studies is indicated via </a:t>
            </a:r>
            <a:r>
              <a:rPr lang="en-US" sz="2400" i="1" dirty="0">
                <a:solidFill>
                  <a:srgbClr val="008080"/>
                </a:solidFill>
                <a:latin typeface="Calibri" pitchFamily="34" charset="0"/>
              </a:rPr>
              <a:t>blue italics</a:t>
            </a:r>
            <a:r>
              <a:rPr lang="en-US" sz="2400" dirty="0">
                <a:latin typeface="Calibri" pitchFamily="34" charset="0"/>
              </a:rPr>
              <a:t>.  </a:t>
            </a:r>
          </a:p>
        </p:txBody>
      </p:sp>
      <p:sp>
        <p:nvSpPr>
          <p:cNvPr id="2" name="Title 1"/>
          <p:cNvSpPr>
            <a:spLocks noGrp="1"/>
          </p:cNvSpPr>
          <p:nvPr>
            <p:ph type="title"/>
          </p:nvPr>
        </p:nvSpPr>
        <p:spPr/>
        <p:txBody>
          <a:bodyPr>
            <a:noAutofit/>
          </a:bodyPr>
          <a:lstStyle/>
          <a:p>
            <a:r>
              <a:rPr lang="en-US" sz="3600" dirty="0" smtClean="0">
                <a:solidFill>
                  <a:srgbClr val="213955"/>
                </a:solidFill>
                <a:effectLst/>
                <a:latin typeface="Calibri" pitchFamily="34" charset="0"/>
              </a:rPr>
              <a:t>Disclaimer</a:t>
            </a:r>
            <a:endParaRPr lang="en-US" sz="3600" dirty="0">
              <a:solidFill>
                <a:srgbClr val="213955"/>
              </a:solidFill>
              <a:effectLst/>
              <a:latin typeface="Calibri" pitchFamily="34" charset="0"/>
            </a:endParaRPr>
          </a:p>
        </p:txBody>
      </p:sp>
      <p:sp>
        <p:nvSpPr>
          <p:cNvPr id="4" name="Slide Number Placeholder 9"/>
          <p:cNvSpPr>
            <a:spLocks noGrp="1"/>
          </p:cNvSpPr>
          <p:nvPr>
            <p:ph type="sldNum" sz="quarter" idx="11"/>
          </p:nvPr>
        </p:nvSpPr>
        <p:spPr bwMode="auto">
          <a:noFill/>
          <a:ln>
            <a:miter lim="800000"/>
            <a:headEnd/>
            <a:tailEnd/>
          </a:ln>
        </p:spPr>
        <p:txBody>
          <a:bodyPr wrap="square" lIns="91440" tIns="45720" rIns="91440" bIns="45720" numCol="1" anchorCtr="0" compatLnSpc="1">
            <a:prstTxWarp prst="textNoShape">
              <a:avLst/>
            </a:prstTxWarp>
          </a:bodyPr>
          <a:lstStyle/>
          <a:p>
            <a:fld id="{DD1E1E33-A4AD-4AED-901E-751F0BF7804E}" type="slidenum">
              <a:rPr lang="en-US" smtClean="0">
                <a:ea typeface="MS PGothic" pitchFamily="34" charset="-128"/>
              </a:rPr>
              <a:pPr/>
              <a:t>3</a:t>
            </a:fld>
            <a:endParaRPr lang="en-US" dirty="0" smtClean="0">
              <a:ea typeface="MS PGothic" pitchFamily="34" charset="-128"/>
            </a:endParaRPr>
          </a:p>
        </p:txBody>
      </p:sp>
    </p:spTree>
    <p:extLst>
      <p:ext uri="{BB962C8B-B14F-4D97-AF65-F5344CB8AC3E}">
        <p14:creationId xmlns:p14="http://schemas.microsoft.com/office/powerpoint/2010/main" val="37784737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pPr marL="365125" lvl="1" indent="-255588" defTabSz="457200">
              <a:lnSpc>
                <a:spcPct val="90000"/>
              </a:lnSpc>
              <a:spcBef>
                <a:spcPts val="1200"/>
              </a:spcBef>
              <a:spcAft>
                <a:spcPts val="600"/>
              </a:spcAft>
              <a:buSzPct val="68000"/>
              <a:buFont typeface="Wingdings 3" pitchFamily="18" charset="2"/>
              <a:buChar char=""/>
              <a:defRPr/>
            </a:pPr>
            <a:r>
              <a:rPr lang="en-US" sz="2800" dirty="0" smtClean="0">
                <a:latin typeface="Calibri" pitchFamily="34" charset="0"/>
              </a:rPr>
              <a:t>All changes to a CRF must be dated and signed such that the original data is not obscured</a:t>
            </a:r>
          </a:p>
          <a:p>
            <a:pPr marL="365125" lvl="1" indent="-255588" defTabSz="457200">
              <a:lnSpc>
                <a:spcPct val="90000"/>
              </a:lnSpc>
              <a:spcBef>
                <a:spcPts val="1200"/>
              </a:spcBef>
              <a:spcAft>
                <a:spcPts val="600"/>
              </a:spcAft>
              <a:buSzPct val="68000"/>
              <a:buFont typeface="Wingdings 3" pitchFamily="18" charset="2"/>
              <a:buChar char=""/>
              <a:defRPr/>
            </a:pPr>
            <a:r>
              <a:rPr lang="en-US" sz="2800" dirty="0" smtClean="0">
                <a:latin typeface="Calibri" pitchFamily="34" charset="0"/>
              </a:rPr>
              <a:t>Retain essential </a:t>
            </a:r>
            <a:r>
              <a:rPr lang="en-US" sz="2800" dirty="0">
                <a:latin typeface="Calibri" pitchFamily="34" charset="0"/>
              </a:rPr>
              <a:t>documents </a:t>
            </a:r>
            <a:r>
              <a:rPr lang="en-US" sz="2800" dirty="0" smtClean="0">
                <a:latin typeface="Calibri" pitchFamily="34" charset="0"/>
              </a:rPr>
              <a:t>for at </a:t>
            </a:r>
            <a:r>
              <a:rPr lang="en-US" sz="2800" dirty="0">
                <a:latin typeface="Calibri" pitchFamily="34" charset="0"/>
              </a:rPr>
              <a:t>least 2 years after the last approval of </a:t>
            </a:r>
            <a:r>
              <a:rPr lang="en-US" sz="2800" dirty="0" smtClean="0">
                <a:latin typeface="Calibri" pitchFamily="34" charset="0"/>
              </a:rPr>
              <a:t>a marketing application</a:t>
            </a:r>
          </a:p>
          <a:p>
            <a:pPr marL="365125" lvl="1" indent="-255588" defTabSz="457200">
              <a:lnSpc>
                <a:spcPct val="90000"/>
              </a:lnSpc>
              <a:spcBef>
                <a:spcPts val="1200"/>
              </a:spcBef>
              <a:spcAft>
                <a:spcPts val="600"/>
              </a:spcAft>
              <a:buSzPct val="68000"/>
              <a:buFont typeface="Wingdings 3" pitchFamily="18" charset="2"/>
              <a:buChar char=""/>
              <a:defRPr/>
            </a:pPr>
            <a:r>
              <a:rPr lang="en-US" sz="2800" dirty="0" smtClean="0">
                <a:latin typeface="Calibri" pitchFamily="34" charset="0"/>
              </a:rPr>
              <a:t>Provide monitors, auditors, IRB/IEC, </a:t>
            </a:r>
            <a:r>
              <a:rPr lang="en-US" sz="2800" i="1" dirty="0" smtClean="0">
                <a:solidFill>
                  <a:srgbClr val="008080"/>
                </a:solidFill>
                <a:latin typeface="Calibri" pitchFamily="34" charset="0"/>
              </a:rPr>
              <a:t>or regulatory authorities</a:t>
            </a:r>
            <a:r>
              <a:rPr lang="en-US" sz="2800" dirty="0" smtClean="0">
                <a:latin typeface="Calibri" pitchFamily="34" charset="0"/>
              </a:rPr>
              <a:t> with direct access to trial records</a:t>
            </a:r>
          </a:p>
        </p:txBody>
      </p:sp>
      <p:sp>
        <p:nvSpPr>
          <p:cNvPr id="2" name="Title 1"/>
          <p:cNvSpPr>
            <a:spLocks noGrp="1"/>
          </p:cNvSpPr>
          <p:nvPr>
            <p:ph type="title"/>
          </p:nvPr>
        </p:nvSpPr>
        <p:spPr/>
        <p:txBody>
          <a:bodyPr>
            <a:normAutofit fontScale="90000"/>
          </a:bodyPr>
          <a:lstStyle/>
          <a:p>
            <a:r>
              <a:rPr lang="en-US" sz="4000" dirty="0" smtClean="0">
                <a:solidFill>
                  <a:srgbClr val="213955"/>
                </a:solidFill>
                <a:effectLst/>
                <a:latin typeface="Calibri" pitchFamily="34" charset="0"/>
              </a:rPr>
              <a:t>PI Commitments: Records and Reports </a:t>
            </a:r>
            <a:r>
              <a:rPr lang="en-US" sz="4400" dirty="0" smtClean="0">
                <a:solidFill>
                  <a:srgbClr val="213955"/>
                </a:solidFill>
                <a:effectLst/>
                <a:latin typeface="Calibri" pitchFamily="34" charset="0"/>
              </a:rPr>
              <a:t/>
            </a:r>
            <a:br>
              <a:rPr lang="en-US" sz="4400" dirty="0" smtClean="0">
                <a:solidFill>
                  <a:srgbClr val="213955"/>
                </a:solidFill>
                <a:effectLst/>
                <a:latin typeface="Calibri" pitchFamily="34" charset="0"/>
              </a:rPr>
            </a:br>
            <a:r>
              <a:rPr lang="en-US" sz="2000" b="0" dirty="0" smtClean="0">
                <a:effectLst/>
              </a:rPr>
              <a:t>ICH 4.9</a:t>
            </a:r>
          </a:p>
        </p:txBody>
      </p:sp>
      <p:sp>
        <p:nvSpPr>
          <p:cNvPr id="8" name="Slide Number Placeholder 9"/>
          <p:cNvSpPr>
            <a:spLocks noGrp="1"/>
          </p:cNvSpPr>
          <p:nvPr>
            <p:ph type="sldNum" sz="quarter" idx="11"/>
          </p:nvPr>
        </p:nvSpPr>
        <p:spPr bwMode="auto">
          <a:noFill/>
          <a:ln>
            <a:miter lim="800000"/>
            <a:headEnd/>
            <a:tailEnd/>
          </a:ln>
        </p:spPr>
        <p:txBody>
          <a:bodyPr wrap="square" lIns="91440" tIns="45720" rIns="91440" bIns="45720" numCol="1" anchorCtr="0" compatLnSpc="1">
            <a:prstTxWarp prst="textNoShape">
              <a:avLst/>
            </a:prstTxWarp>
          </a:bodyPr>
          <a:lstStyle/>
          <a:p>
            <a:fld id="{DD1E1E33-A4AD-4AED-901E-751F0BF7804E}" type="slidenum">
              <a:rPr lang="en-US" smtClean="0">
                <a:ea typeface="MS PGothic" pitchFamily="34" charset="-128"/>
              </a:rPr>
              <a:pPr/>
              <a:t>30</a:t>
            </a:fld>
            <a:endParaRPr lang="en-US" dirty="0" smtClean="0">
              <a:ea typeface="MS PGothic" pitchFamily="34" charset="-128"/>
            </a:endParaRPr>
          </a:p>
        </p:txBody>
      </p:sp>
    </p:spTree>
    <p:extLst>
      <p:ext uri="{BB962C8B-B14F-4D97-AF65-F5344CB8AC3E}">
        <p14:creationId xmlns:p14="http://schemas.microsoft.com/office/powerpoint/2010/main" val="17630043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8" name="Slide Number Placeholder 3"/>
          <p:cNvSpPr>
            <a:spLocks noGrp="1"/>
          </p:cNvSpPr>
          <p:nvPr>
            <p:ph type="sldNum" sz="quarter" idx="11"/>
          </p:nvPr>
        </p:nvSpPr>
        <p:spPr bwMode="auto">
          <a:noFill/>
          <a:ln>
            <a:miter lim="800000"/>
            <a:headEnd/>
            <a:tailEnd/>
          </a:ln>
        </p:spPr>
        <p:txBody>
          <a:bodyPr wrap="square" lIns="91440" tIns="45720" rIns="91440" bIns="45720" numCol="1" anchorCtr="0" compatLnSpc="1">
            <a:prstTxWarp prst="textNoShape">
              <a:avLst/>
            </a:prstTxWarp>
          </a:bodyPr>
          <a:lstStyle/>
          <a:p>
            <a:fld id="{88CB7CD1-55E1-4FA6-91C1-8AD8BE0DB4EE}" type="slidenum">
              <a:rPr lang="en-US" smtClean="0">
                <a:ea typeface="MS PGothic" pitchFamily="34" charset="-128"/>
              </a:rPr>
              <a:pPr/>
              <a:t>31</a:t>
            </a:fld>
            <a:endParaRPr lang="en-US" dirty="0" smtClean="0">
              <a:ea typeface="MS PGothic" pitchFamily="34" charset="-128"/>
            </a:endParaRPr>
          </a:p>
        </p:txBody>
      </p:sp>
      <p:sp>
        <p:nvSpPr>
          <p:cNvPr id="21506" name="Content Placeholder 1"/>
          <p:cNvSpPr>
            <a:spLocks noGrp="1"/>
          </p:cNvSpPr>
          <p:nvPr>
            <p:ph idx="1"/>
          </p:nvPr>
        </p:nvSpPr>
        <p:spPr/>
        <p:txBody>
          <a:bodyPr/>
          <a:lstStyle/>
          <a:p>
            <a:pPr>
              <a:spcAft>
                <a:spcPts val="600"/>
              </a:spcAft>
            </a:pPr>
            <a:r>
              <a:rPr lang="en-US" sz="2400" dirty="0" smtClean="0">
                <a:latin typeface="Calibri" pitchFamily="34" charset="0"/>
              </a:rPr>
              <a:t>Record UP/SAE events thoroughly</a:t>
            </a:r>
          </a:p>
          <a:p>
            <a:pPr lvl="1">
              <a:spcBef>
                <a:spcPts val="400"/>
              </a:spcBef>
              <a:spcAft>
                <a:spcPts val="600"/>
              </a:spcAft>
            </a:pPr>
            <a:r>
              <a:rPr lang="en-US" sz="1800" dirty="0" smtClean="0">
                <a:latin typeface="Calibri" pitchFamily="34" charset="0"/>
              </a:rPr>
              <a:t>Meets criteria</a:t>
            </a:r>
          </a:p>
          <a:p>
            <a:pPr lvl="1">
              <a:spcBef>
                <a:spcPts val="400"/>
              </a:spcBef>
              <a:spcAft>
                <a:spcPts val="600"/>
              </a:spcAft>
            </a:pPr>
            <a:r>
              <a:rPr lang="en-US" sz="1800" dirty="0" smtClean="0">
                <a:latin typeface="Calibri" pitchFamily="34" charset="0"/>
              </a:rPr>
              <a:t>PI to determine causality </a:t>
            </a:r>
          </a:p>
          <a:p>
            <a:pPr lvl="1">
              <a:spcBef>
                <a:spcPts val="400"/>
              </a:spcBef>
              <a:spcAft>
                <a:spcPts val="600"/>
              </a:spcAft>
            </a:pPr>
            <a:r>
              <a:rPr lang="en-US" sz="1800" dirty="0" smtClean="0">
                <a:latin typeface="Calibri" pitchFamily="34" charset="0"/>
              </a:rPr>
              <a:t>Follow-up information</a:t>
            </a:r>
          </a:p>
          <a:p>
            <a:pPr>
              <a:spcAft>
                <a:spcPts val="600"/>
              </a:spcAft>
            </a:pPr>
            <a:r>
              <a:rPr lang="en-US" sz="2400" dirty="0" smtClean="0">
                <a:latin typeface="Calibri" pitchFamily="34" charset="0"/>
              </a:rPr>
              <a:t>Make records available to monitors, auditors and inspectors</a:t>
            </a:r>
          </a:p>
          <a:p>
            <a:pPr>
              <a:spcAft>
                <a:spcPts val="600"/>
              </a:spcAft>
            </a:pPr>
            <a:r>
              <a:rPr lang="en-US" sz="2400" dirty="0" smtClean="0">
                <a:latin typeface="Calibri" pitchFamily="34" charset="0"/>
              </a:rPr>
              <a:t>Record retention</a:t>
            </a:r>
          </a:p>
          <a:p>
            <a:pPr lvl="1">
              <a:spcBef>
                <a:spcPts val="400"/>
              </a:spcBef>
              <a:spcAft>
                <a:spcPts val="600"/>
              </a:spcAft>
            </a:pPr>
            <a:r>
              <a:rPr lang="en-US" sz="1800" dirty="0" smtClean="0">
                <a:latin typeface="Calibri" pitchFamily="34" charset="0"/>
              </a:rPr>
              <a:t>Institutional requirements</a:t>
            </a:r>
          </a:p>
          <a:p>
            <a:pPr lvl="1">
              <a:spcBef>
                <a:spcPts val="400"/>
              </a:spcBef>
              <a:spcAft>
                <a:spcPts val="600"/>
              </a:spcAft>
            </a:pPr>
            <a:r>
              <a:rPr lang="en-US" sz="1800" dirty="0" err="1" smtClean="0">
                <a:latin typeface="Calibri" pitchFamily="34" charset="0"/>
              </a:rPr>
              <a:t>ICH</a:t>
            </a:r>
            <a:r>
              <a:rPr lang="en-US" sz="1800" dirty="0" smtClean="0">
                <a:latin typeface="Calibri" pitchFamily="34" charset="0"/>
              </a:rPr>
              <a:t> </a:t>
            </a:r>
            <a:r>
              <a:rPr lang="en-US" sz="1800" dirty="0" err="1" smtClean="0">
                <a:latin typeface="Calibri" pitchFamily="34" charset="0"/>
              </a:rPr>
              <a:t>GCP</a:t>
            </a:r>
            <a:r>
              <a:rPr lang="en-US" sz="1800" dirty="0" smtClean="0">
                <a:latin typeface="Calibri" pitchFamily="34" charset="0"/>
              </a:rPr>
              <a:t> – 2 years after last approval of marketing application in an ICH region</a:t>
            </a:r>
          </a:p>
          <a:p>
            <a:pPr lvl="1">
              <a:spcBef>
                <a:spcPts val="400"/>
              </a:spcBef>
              <a:spcAft>
                <a:spcPts val="600"/>
              </a:spcAft>
            </a:pPr>
            <a:r>
              <a:rPr lang="en-US" sz="1800" dirty="0" smtClean="0">
                <a:latin typeface="Calibri" pitchFamily="34" charset="0"/>
              </a:rPr>
              <a:t>Follow protocol, NIH, and local institutional requirements </a:t>
            </a:r>
          </a:p>
          <a:p>
            <a:pPr lvl="1">
              <a:spcBef>
                <a:spcPts val="400"/>
              </a:spcBef>
              <a:spcAft>
                <a:spcPts val="600"/>
              </a:spcAft>
            </a:pPr>
            <a:r>
              <a:rPr lang="en-US" sz="1800" dirty="0" smtClean="0">
                <a:latin typeface="Calibri" pitchFamily="34" charset="0"/>
              </a:rPr>
              <a:t>Longest requirement should be followed</a:t>
            </a:r>
          </a:p>
        </p:txBody>
      </p:sp>
      <p:sp>
        <p:nvSpPr>
          <p:cNvPr id="3" name="Title 2"/>
          <p:cNvSpPr>
            <a:spLocks noGrp="1"/>
          </p:cNvSpPr>
          <p:nvPr>
            <p:ph type="title"/>
          </p:nvPr>
        </p:nvSpPr>
        <p:spPr>
          <a:xfrm>
            <a:off x="1371600" y="274638"/>
            <a:ext cx="7315200" cy="1143000"/>
          </a:xfrm>
        </p:spPr>
        <p:txBody>
          <a:bodyPr>
            <a:normAutofit/>
          </a:bodyPr>
          <a:lstStyle/>
          <a:p>
            <a:pPr>
              <a:defRPr/>
            </a:pPr>
            <a:r>
              <a:rPr lang="en-US" sz="3600" dirty="0" smtClean="0">
                <a:solidFill>
                  <a:srgbClr val="213955"/>
                </a:solidFill>
                <a:effectLst/>
                <a:latin typeface="Calibri" pitchFamily="34" charset="0"/>
              </a:rPr>
              <a:t>Records and Reports</a:t>
            </a:r>
            <a:endParaRPr lang="en-US" sz="3600" b="0" dirty="0">
              <a:solidFill>
                <a:srgbClr val="213955"/>
              </a:solidFill>
              <a:effectLst/>
              <a:latin typeface="Calibri" pitchFamily="34" charset="0"/>
            </a:endParaRPr>
          </a:p>
        </p:txBody>
      </p:sp>
      <p:pic>
        <p:nvPicPr>
          <p:cNvPr id="6" name="Picture 2" descr="Information that may be helpful but does not come directly from ICH or 45 CFR 46 is identified by this icon." title="Information Sidebars icon"/>
          <p:cNvPicPr>
            <a:picLocks noChangeAspect="1" noChangeArrowheads="1"/>
          </p:cNvPicPr>
          <p:nvPr/>
        </p:nvPicPr>
        <p:blipFill>
          <a:blip r:embed="rId2"/>
          <a:srcRect/>
          <a:stretch>
            <a:fillRect/>
          </a:stretch>
        </p:blipFill>
        <p:spPr bwMode="auto">
          <a:xfrm>
            <a:off x="457200" y="583407"/>
            <a:ext cx="837075" cy="617538"/>
          </a:xfrm>
          <a:prstGeom prst="rect">
            <a:avLst/>
          </a:prstGeom>
          <a:noFill/>
        </p:spPr>
      </p:pic>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2" name="Slide Number Placeholder 3"/>
          <p:cNvSpPr>
            <a:spLocks noGrp="1"/>
          </p:cNvSpPr>
          <p:nvPr>
            <p:ph type="sldNum" sz="quarter" idx="11"/>
          </p:nvPr>
        </p:nvSpPr>
        <p:spPr bwMode="auto">
          <a:noFill/>
          <a:ln>
            <a:miter lim="800000"/>
            <a:headEnd/>
            <a:tailEnd/>
          </a:ln>
        </p:spPr>
        <p:txBody>
          <a:bodyPr wrap="square" lIns="91440" tIns="45720" rIns="91440" bIns="45720" numCol="1" anchorCtr="0" compatLnSpc="1">
            <a:prstTxWarp prst="textNoShape">
              <a:avLst/>
            </a:prstTxWarp>
          </a:bodyPr>
          <a:lstStyle/>
          <a:p>
            <a:fld id="{8D38007C-E7A8-4F06-9E73-41EFDC830165}" type="slidenum">
              <a:rPr lang="en-US" smtClean="0">
                <a:ea typeface="MS PGothic" pitchFamily="34" charset="-128"/>
              </a:rPr>
              <a:pPr/>
              <a:t>32</a:t>
            </a:fld>
            <a:endParaRPr lang="en-US" dirty="0" smtClean="0">
              <a:ea typeface="MS PGothic" pitchFamily="34" charset="-128"/>
            </a:endParaRPr>
          </a:p>
        </p:txBody>
      </p:sp>
      <p:sp>
        <p:nvSpPr>
          <p:cNvPr id="10242" name="Content Placeholder 1"/>
          <p:cNvSpPr>
            <a:spLocks noGrp="1"/>
          </p:cNvSpPr>
          <p:nvPr>
            <p:ph idx="1"/>
          </p:nvPr>
        </p:nvSpPr>
        <p:spPr/>
        <p:txBody>
          <a:bodyPr/>
          <a:lstStyle/>
          <a:p>
            <a:pPr>
              <a:spcAft>
                <a:spcPts val="600"/>
              </a:spcAft>
              <a:buClr>
                <a:schemeClr val="bg2">
                  <a:lumMod val="50000"/>
                </a:schemeClr>
              </a:buClr>
              <a:defRPr/>
            </a:pPr>
            <a:r>
              <a:rPr lang="en-US" sz="2800" dirty="0" smtClean="0">
                <a:latin typeface="Calibri" pitchFamily="34" charset="0"/>
              </a:rPr>
              <a:t>Essential Documents</a:t>
            </a:r>
          </a:p>
          <a:p>
            <a:pPr lvl="1">
              <a:spcBef>
                <a:spcPts val="400"/>
              </a:spcBef>
              <a:spcAft>
                <a:spcPts val="600"/>
              </a:spcAft>
              <a:buClr>
                <a:schemeClr val="bg2">
                  <a:lumMod val="50000"/>
                </a:schemeClr>
              </a:buClr>
              <a:defRPr/>
            </a:pPr>
            <a:r>
              <a:rPr lang="en-US" sz="2400" dirty="0" smtClean="0">
                <a:latin typeface="Calibri" pitchFamily="34" charset="0"/>
              </a:rPr>
              <a:t>Permit evaluation of the conduct of the study and the validity of the data</a:t>
            </a:r>
          </a:p>
          <a:p>
            <a:pPr lvl="1">
              <a:spcBef>
                <a:spcPts val="400"/>
              </a:spcBef>
              <a:spcAft>
                <a:spcPts val="600"/>
              </a:spcAft>
              <a:buClr>
                <a:schemeClr val="bg2">
                  <a:lumMod val="50000"/>
                </a:schemeClr>
              </a:buClr>
              <a:defRPr/>
            </a:pPr>
            <a:r>
              <a:rPr lang="en-US" sz="2400" dirty="0" smtClean="0">
                <a:latin typeface="Calibri" pitchFamily="34" charset="0"/>
              </a:rPr>
              <a:t>ICH GCP E6 section 8.0 provides a table of essential documents, the purpose of the document, and the location broken down according to the stage of the study</a:t>
            </a:r>
          </a:p>
          <a:p>
            <a:pPr lvl="1">
              <a:spcBef>
                <a:spcPts val="400"/>
              </a:spcBef>
              <a:spcAft>
                <a:spcPts val="600"/>
              </a:spcAft>
              <a:buClr>
                <a:schemeClr val="bg2">
                  <a:lumMod val="50000"/>
                </a:schemeClr>
              </a:buClr>
              <a:defRPr/>
            </a:pPr>
            <a:r>
              <a:rPr lang="en-US" sz="2400" dirty="0" smtClean="0">
                <a:latin typeface="Calibri" pitchFamily="34" charset="0"/>
              </a:rPr>
              <a:t>Approved documents maintained at centralized location with copies (protocol, MOP) at satellite locations</a:t>
            </a:r>
          </a:p>
          <a:p>
            <a:pPr lvl="1">
              <a:spcBef>
                <a:spcPts val="400"/>
              </a:spcBef>
              <a:spcAft>
                <a:spcPts val="600"/>
              </a:spcAft>
              <a:buClr>
                <a:schemeClr val="bg2">
                  <a:lumMod val="50000"/>
                </a:schemeClr>
              </a:buClr>
              <a:defRPr/>
            </a:pPr>
            <a:r>
              <a:rPr lang="en-US" sz="2400" dirty="0" smtClean="0">
                <a:latin typeface="Calibri" pitchFamily="34" charset="0"/>
              </a:rPr>
              <a:t>Reviewed for completeness and accuracy</a:t>
            </a:r>
          </a:p>
        </p:txBody>
      </p:sp>
      <p:sp>
        <p:nvSpPr>
          <p:cNvPr id="2" name="Title 1"/>
          <p:cNvSpPr>
            <a:spLocks noGrp="1"/>
          </p:cNvSpPr>
          <p:nvPr>
            <p:ph type="title"/>
          </p:nvPr>
        </p:nvSpPr>
        <p:spPr>
          <a:xfrm>
            <a:off x="1447800" y="274638"/>
            <a:ext cx="7239000" cy="1143000"/>
          </a:xfrm>
        </p:spPr>
        <p:txBody>
          <a:bodyPr>
            <a:normAutofit/>
          </a:bodyPr>
          <a:lstStyle/>
          <a:p>
            <a:pPr lvl="0"/>
            <a:r>
              <a:rPr lang="en-US" sz="4400" dirty="0">
                <a:solidFill>
                  <a:srgbClr val="213955"/>
                </a:solidFill>
                <a:latin typeface="Calibri" pitchFamily="34" charset="0"/>
              </a:rPr>
              <a:t>Records and </a:t>
            </a:r>
            <a:r>
              <a:rPr lang="en-US" sz="4400" dirty="0" smtClean="0">
                <a:solidFill>
                  <a:srgbClr val="213955"/>
                </a:solidFill>
                <a:latin typeface="Calibri" pitchFamily="34" charset="0"/>
              </a:rPr>
              <a:t>Reports</a:t>
            </a:r>
            <a:endParaRPr lang="en-US" dirty="0"/>
          </a:p>
        </p:txBody>
      </p:sp>
      <p:pic>
        <p:nvPicPr>
          <p:cNvPr id="7" name="Picture 2" descr="Information that may be helpful but does not come directly from ICH or 45 CFR 46 is identified by this icon." title="Information Sidebars icon"/>
          <p:cNvPicPr>
            <a:picLocks noChangeAspect="1" noChangeArrowheads="1"/>
          </p:cNvPicPr>
          <p:nvPr/>
        </p:nvPicPr>
        <p:blipFill>
          <a:blip r:embed="rId2"/>
          <a:srcRect/>
          <a:stretch>
            <a:fillRect/>
          </a:stretch>
        </p:blipFill>
        <p:spPr bwMode="auto">
          <a:xfrm>
            <a:off x="457200" y="583407"/>
            <a:ext cx="837075" cy="617538"/>
          </a:xfrm>
          <a:prstGeom prst="rect">
            <a:avLst/>
          </a:prstGeom>
          <a:noFill/>
        </p:spPr>
      </p:pic>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6" name="Slide Number Placeholder 3"/>
          <p:cNvSpPr>
            <a:spLocks noGrp="1"/>
          </p:cNvSpPr>
          <p:nvPr>
            <p:ph type="sldNum" sz="quarter" idx="11"/>
          </p:nvPr>
        </p:nvSpPr>
        <p:spPr bwMode="auto">
          <a:noFill/>
          <a:ln>
            <a:miter lim="800000"/>
            <a:headEnd/>
            <a:tailEnd/>
          </a:ln>
        </p:spPr>
        <p:txBody>
          <a:bodyPr wrap="square" lIns="91440" tIns="45720" rIns="91440" bIns="45720" numCol="1" anchorCtr="0" compatLnSpc="1">
            <a:prstTxWarp prst="textNoShape">
              <a:avLst/>
            </a:prstTxWarp>
          </a:bodyPr>
          <a:lstStyle/>
          <a:p>
            <a:fld id="{E9774DC8-21F6-435D-A2FF-2296C90975C3}" type="slidenum">
              <a:rPr lang="en-US" smtClean="0">
                <a:ea typeface="MS PGothic" pitchFamily="34" charset="-128"/>
              </a:rPr>
              <a:pPr/>
              <a:t>33</a:t>
            </a:fld>
            <a:endParaRPr lang="en-US" dirty="0" smtClean="0">
              <a:ea typeface="MS PGothic" pitchFamily="34" charset="-128"/>
            </a:endParaRPr>
          </a:p>
        </p:txBody>
      </p:sp>
      <p:sp>
        <p:nvSpPr>
          <p:cNvPr id="23554" name="Content Placeholder 1"/>
          <p:cNvSpPr>
            <a:spLocks noGrp="1"/>
          </p:cNvSpPr>
          <p:nvPr>
            <p:ph idx="1"/>
          </p:nvPr>
        </p:nvSpPr>
        <p:spPr/>
        <p:txBody>
          <a:bodyPr/>
          <a:lstStyle/>
          <a:p>
            <a:pPr>
              <a:spcAft>
                <a:spcPts val="600"/>
              </a:spcAft>
            </a:pPr>
            <a:r>
              <a:rPr lang="en-US" sz="2800" dirty="0" smtClean="0">
                <a:latin typeface="Calibri" pitchFamily="34" charset="0"/>
              </a:rPr>
              <a:t>Essential Documents (Examples)</a:t>
            </a:r>
          </a:p>
          <a:p>
            <a:pPr lvl="1">
              <a:spcAft>
                <a:spcPts val="600"/>
              </a:spcAft>
            </a:pPr>
            <a:r>
              <a:rPr lang="en-US" sz="2400" dirty="0" smtClean="0">
                <a:latin typeface="Calibri" pitchFamily="34" charset="0"/>
              </a:rPr>
              <a:t>Investigator of Record (IoR) </a:t>
            </a:r>
            <a:r>
              <a:rPr lang="en-US" sz="2400" i="1" dirty="0" smtClean="0">
                <a:solidFill>
                  <a:srgbClr val="008080"/>
                </a:solidFill>
                <a:latin typeface="Calibri" pitchFamily="34" charset="0"/>
              </a:rPr>
              <a:t>or 1572</a:t>
            </a:r>
          </a:p>
          <a:p>
            <a:pPr lvl="1">
              <a:spcAft>
                <a:spcPts val="600"/>
              </a:spcAft>
            </a:pPr>
            <a:r>
              <a:rPr lang="en-US" sz="2400" dirty="0" smtClean="0">
                <a:latin typeface="Calibri" pitchFamily="34" charset="0"/>
              </a:rPr>
              <a:t>CVs for PI and Sub-Investigators</a:t>
            </a:r>
          </a:p>
          <a:p>
            <a:pPr lvl="1">
              <a:spcAft>
                <a:spcPts val="600"/>
              </a:spcAft>
            </a:pPr>
            <a:r>
              <a:rPr lang="en-US" sz="2400" dirty="0" smtClean="0">
                <a:latin typeface="Calibri" pitchFamily="34" charset="0"/>
              </a:rPr>
              <a:t>Licenses, as appropriate</a:t>
            </a:r>
          </a:p>
          <a:p>
            <a:pPr lvl="1">
              <a:spcAft>
                <a:spcPts val="600"/>
              </a:spcAft>
            </a:pPr>
            <a:r>
              <a:rPr lang="en-US" sz="2400" dirty="0" smtClean="0">
                <a:latin typeface="Calibri" pitchFamily="34" charset="0"/>
              </a:rPr>
              <a:t>Training records for all study personnel</a:t>
            </a:r>
          </a:p>
          <a:p>
            <a:pPr lvl="1">
              <a:spcAft>
                <a:spcPts val="600"/>
              </a:spcAft>
            </a:pPr>
            <a:r>
              <a:rPr lang="en-US" sz="2400" dirty="0" smtClean="0">
                <a:latin typeface="Calibri" pitchFamily="34" charset="0"/>
              </a:rPr>
              <a:t>Protocol / amendment signature page</a:t>
            </a:r>
          </a:p>
          <a:p>
            <a:pPr lvl="1">
              <a:spcAft>
                <a:spcPts val="600"/>
              </a:spcAft>
            </a:pPr>
            <a:r>
              <a:rPr lang="en-US" sz="2400" dirty="0" smtClean="0">
                <a:latin typeface="Calibri" pitchFamily="34" charset="0"/>
              </a:rPr>
              <a:t>IRB membership list or roster </a:t>
            </a:r>
          </a:p>
          <a:p>
            <a:pPr lvl="1">
              <a:spcAft>
                <a:spcPts val="600"/>
              </a:spcAft>
            </a:pPr>
            <a:r>
              <a:rPr lang="en-US" sz="2400" dirty="0" smtClean="0">
                <a:latin typeface="Calibri" pitchFamily="34" charset="0"/>
              </a:rPr>
              <a:t>IRB approvals – of protocol, consents, ads, handouts</a:t>
            </a:r>
          </a:p>
          <a:p>
            <a:pPr lvl="1">
              <a:spcAft>
                <a:spcPts val="600"/>
              </a:spcAft>
            </a:pPr>
            <a:r>
              <a:rPr lang="en-US" sz="2400" dirty="0" smtClean="0">
                <a:latin typeface="Calibri" pitchFamily="34" charset="0"/>
              </a:rPr>
              <a:t>Communication – with IRB, sponsor, CRO, if applicable</a:t>
            </a:r>
          </a:p>
        </p:txBody>
      </p:sp>
      <p:sp>
        <p:nvSpPr>
          <p:cNvPr id="6" name="Title 5"/>
          <p:cNvSpPr>
            <a:spLocks noGrp="1"/>
          </p:cNvSpPr>
          <p:nvPr>
            <p:ph type="title"/>
          </p:nvPr>
        </p:nvSpPr>
        <p:spPr>
          <a:xfrm>
            <a:off x="1371600" y="274638"/>
            <a:ext cx="7315200" cy="1143000"/>
          </a:xfrm>
        </p:spPr>
        <p:txBody>
          <a:bodyPr>
            <a:normAutofit/>
          </a:bodyPr>
          <a:lstStyle/>
          <a:p>
            <a:pPr lvl="0"/>
            <a:r>
              <a:rPr lang="en-US" sz="3600" dirty="0" smtClean="0">
                <a:solidFill>
                  <a:srgbClr val="213955"/>
                </a:solidFill>
                <a:effectLst/>
                <a:latin typeface="Calibri" pitchFamily="34" charset="0"/>
              </a:rPr>
              <a:t>Records and Reports</a:t>
            </a:r>
            <a:endParaRPr lang="en-US" sz="3600" dirty="0">
              <a:effectLst/>
            </a:endParaRPr>
          </a:p>
        </p:txBody>
      </p:sp>
      <p:pic>
        <p:nvPicPr>
          <p:cNvPr id="7" name="Picture 2" descr="Information that may be helpful but does not come directly from ICH or 45 CFR 46 is identified by this icon." title="Information Sidebars icon"/>
          <p:cNvPicPr>
            <a:picLocks noChangeAspect="1" noChangeArrowheads="1"/>
          </p:cNvPicPr>
          <p:nvPr/>
        </p:nvPicPr>
        <p:blipFill>
          <a:blip r:embed="rId2"/>
          <a:srcRect/>
          <a:stretch>
            <a:fillRect/>
          </a:stretch>
        </p:blipFill>
        <p:spPr bwMode="auto">
          <a:xfrm>
            <a:off x="457200" y="457200"/>
            <a:ext cx="837075" cy="617538"/>
          </a:xfrm>
          <a:prstGeom prst="rect">
            <a:avLst/>
          </a:prstGeom>
          <a:noFill/>
        </p:spPr>
      </p:pic>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pPr marL="365125" lvl="1" indent="-255588" defTabSz="457200">
              <a:lnSpc>
                <a:spcPct val="90000"/>
              </a:lnSpc>
              <a:spcBef>
                <a:spcPts val="1200"/>
              </a:spcBef>
              <a:spcAft>
                <a:spcPts val="600"/>
              </a:spcAft>
              <a:buSzPct val="68000"/>
              <a:buFont typeface="Wingdings 3" pitchFamily="18" charset="2"/>
              <a:buChar char=""/>
              <a:defRPr/>
            </a:pPr>
            <a:r>
              <a:rPr lang="en-US" sz="2800" dirty="0" smtClean="0">
                <a:latin typeface="Calibri" pitchFamily="34" charset="0"/>
                <a:cs typeface="Calibri" pitchFamily="34" charset="0"/>
              </a:rPr>
              <a:t>Submit a written </a:t>
            </a:r>
            <a:r>
              <a:rPr lang="en-US" sz="2800" dirty="0">
                <a:latin typeface="Calibri" pitchFamily="34" charset="0"/>
                <a:cs typeface="Calibri" pitchFamily="34" charset="0"/>
              </a:rPr>
              <a:t>report </a:t>
            </a:r>
            <a:r>
              <a:rPr lang="en-US" sz="2800" dirty="0" smtClean="0">
                <a:latin typeface="Calibri" pitchFamily="34" charset="0"/>
                <a:cs typeface="Calibri" pitchFamily="34" charset="0"/>
              </a:rPr>
              <a:t>at </a:t>
            </a:r>
            <a:r>
              <a:rPr lang="en-US" sz="2800" dirty="0">
                <a:latin typeface="Calibri" pitchFamily="34" charset="0"/>
                <a:cs typeface="Calibri" pitchFamily="34" charset="0"/>
              </a:rPr>
              <a:t>least </a:t>
            </a:r>
            <a:r>
              <a:rPr lang="en-US" sz="2800" dirty="0" smtClean="0">
                <a:latin typeface="Calibri" pitchFamily="34" charset="0"/>
                <a:cs typeface="Calibri" pitchFamily="34" charset="0"/>
              </a:rPr>
              <a:t>annually and in accordance with the IRB’s request</a:t>
            </a:r>
          </a:p>
          <a:p>
            <a:pPr marL="365125" lvl="1" indent="-255588" defTabSz="457200">
              <a:lnSpc>
                <a:spcPct val="90000"/>
              </a:lnSpc>
              <a:spcBef>
                <a:spcPts val="1200"/>
              </a:spcBef>
              <a:spcAft>
                <a:spcPts val="600"/>
              </a:spcAft>
              <a:buSzPct val="68000"/>
              <a:buFont typeface="Wingdings 3" pitchFamily="18" charset="2"/>
              <a:buChar char=""/>
              <a:defRPr/>
            </a:pPr>
            <a:r>
              <a:rPr lang="en-US" sz="2800" dirty="0" smtClean="0">
                <a:latin typeface="Calibri" pitchFamily="34" charset="0"/>
                <a:cs typeface="Calibri" pitchFamily="34" charset="0"/>
              </a:rPr>
              <a:t>Submit a written </a:t>
            </a:r>
            <a:r>
              <a:rPr lang="en-US" sz="2800" dirty="0">
                <a:latin typeface="Calibri" pitchFamily="34" charset="0"/>
                <a:cs typeface="Calibri" pitchFamily="34" charset="0"/>
              </a:rPr>
              <a:t>report </a:t>
            </a:r>
            <a:r>
              <a:rPr lang="en-US" sz="2800" dirty="0" smtClean="0">
                <a:latin typeface="Calibri" pitchFamily="34" charset="0"/>
                <a:cs typeface="Calibri" pitchFamily="34" charset="0"/>
              </a:rPr>
              <a:t>if there are changes </a:t>
            </a:r>
            <a:r>
              <a:rPr lang="en-US" sz="2800" dirty="0">
                <a:latin typeface="Calibri" pitchFamily="34" charset="0"/>
                <a:cs typeface="Calibri" pitchFamily="34" charset="0"/>
              </a:rPr>
              <a:t>that might significantly change the conduct of the </a:t>
            </a:r>
            <a:r>
              <a:rPr lang="en-US" sz="2800" dirty="0" smtClean="0">
                <a:latin typeface="Calibri" pitchFamily="34" charset="0"/>
                <a:cs typeface="Calibri" pitchFamily="34" charset="0"/>
              </a:rPr>
              <a:t>trial and/or increase risk to subjects</a:t>
            </a:r>
            <a:endParaRPr lang="en-US" sz="2800" dirty="0">
              <a:latin typeface="Calibri" pitchFamily="34" charset="0"/>
              <a:cs typeface="Calibri" pitchFamily="34" charset="0"/>
            </a:endParaRPr>
          </a:p>
        </p:txBody>
      </p:sp>
      <p:sp>
        <p:nvSpPr>
          <p:cNvPr id="2" name="Title 1"/>
          <p:cNvSpPr>
            <a:spLocks noGrp="1"/>
          </p:cNvSpPr>
          <p:nvPr>
            <p:ph type="title"/>
          </p:nvPr>
        </p:nvSpPr>
        <p:spPr/>
        <p:txBody>
          <a:bodyPr>
            <a:normAutofit/>
          </a:bodyPr>
          <a:lstStyle/>
          <a:p>
            <a:pPr>
              <a:lnSpc>
                <a:spcPct val="80000"/>
              </a:lnSpc>
            </a:pPr>
            <a:r>
              <a:rPr lang="en-US" sz="3600" dirty="0" smtClean="0">
                <a:solidFill>
                  <a:srgbClr val="213955"/>
                </a:solidFill>
                <a:effectLst/>
                <a:latin typeface="Calibri" pitchFamily="34" charset="0"/>
              </a:rPr>
              <a:t>PI Commitments: Progress Reports to Sponsor/IRB/IEC  </a:t>
            </a:r>
            <a:r>
              <a:rPr lang="en-US" sz="2000" b="0" dirty="0" smtClean="0">
                <a:effectLst/>
              </a:rPr>
              <a:t>ICH 4.10</a:t>
            </a:r>
            <a:endParaRPr lang="en-US" sz="2000" b="0" dirty="0">
              <a:effectLst/>
            </a:endParaRPr>
          </a:p>
        </p:txBody>
      </p:sp>
      <p:sp>
        <p:nvSpPr>
          <p:cNvPr id="8" name="Slide Number Placeholder 9"/>
          <p:cNvSpPr>
            <a:spLocks noGrp="1"/>
          </p:cNvSpPr>
          <p:nvPr>
            <p:ph type="sldNum" sz="quarter" idx="11"/>
          </p:nvPr>
        </p:nvSpPr>
        <p:spPr bwMode="auto">
          <a:noFill/>
          <a:ln>
            <a:miter lim="800000"/>
            <a:headEnd/>
            <a:tailEnd/>
          </a:ln>
        </p:spPr>
        <p:txBody>
          <a:bodyPr wrap="square" lIns="91440" tIns="45720" rIns="91440" bIns="45720" numCol="1" anchorCtr="0" compatLnSpc="1">
            <a:prstTxWarp prst="textNoShape">
              <a:avLst/>
            </a:prstTxWarp>
          </a:bodyPr>
          <a:lstStyle/>
          <a:p>
            <a:fld id="{DD1E1E33-A4AD-4AED-901E-751F0BF7804E}" type="slidenum">
              <a:rPr lang="en-US" smtClean="0">
                <a:ea typeface="MS PGothic" pitchFamily="34" charset="-128"/>
              </a:rPr>
              <a:pPr/>
              <a:t>34</a:t>
            </a:fld>
            <a:endParaRPr lang="en-US" dirty="0" smtClean="0">
              <a:ea typeface="MS PGothic" pitchFamily="34" charset="-128"/>
            </a:endParaRPr>
          </a:p>
        </p:txBody>
      </p:sp>
    </p:spTree>
    <p:extLst>
      <p:ext uri="{BB962C8B-B14F-4D97-AF65-F5344CB8AC3E}">
        <p14:creationId xmlns:p14="http://schemas.microsoft.com/office/powerpoint/2010/main" val="290343298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pPr marL="365125" lvl="1" indent="-255588" defTabSz="457200">
              <a:lnSpc>
                <a:spcPct val="90000"/>
              </a:lnSpc>
              <a:spcBef>
                <a:spcPts val="1200"/>
              </a:spcBef>
              <a:spcAft>
                <a:spcPts val="600"/>
              </a:spcAft>
              <a:buSzPct val="68000"/>
              <a:buFont typeface="Wingdings 3" pitchFamily="18" charset="2"/>
              <a:buChar char=""/>
              <a:defRPr/>
            </a:pPr>
            <a:r>
              <a:rPr lang="en-US" sz="2800" i="1" dirty="0" smtClean="0">
                <a:solidFill>
                  <a:srgbClr val="008080"/>
                </a:solidFill>
                <a:latin typeface="Calibri" pitchFamily="34" charset="0"/>
              </a:rPr>
              <a:t>ICH 4.11 (Safety Reporting)</a:t>
            </a:r>
          </a:p>
          <a:p>
            <a:pPr marL="365125" lvl="1" indent="-255588" defTabSz="457200">
              <a:lnSpc>
                <a:spcPct val="90000"/>
              </a:lnSpc>
              <a:spcBef>
                <a:spcPts val="1200"/>
              </a:spcBef>
              <a:spcAft>
                <a:spcPts val="600"/>
              </a:spcAft>
              <a:buSzPct val="68000"/>
              <a:buFont typeface="Wingdings 3" pitchFamily="18" charset="2"/>
              <a:buChar char=""/>
              <a:defRPr/>
            </a:pPr>
            <a:r>
              <a:rPr lang="en-US" sz="2800" dirty="0" smtClean="0">
                <a:latin typeface="Calibri" pitchFamily="34" charset="0"/>
              </a:rPr>
              <a:t>ICH 4.12 (Premature Termination or Suspension of a Trial)</a:t>
            </a:r>
            <a:endParaRPr lang="en-US" sz="2600" dirty="0" smtClean="0"/>
          </a:p>
        </p:txBody>
      </p:sp>
      <p:sp>
        <p:nvSpPr>
          <p:cNvPr id="2" name="Title 1"/>
          <p:cNvSpPr>
            <a:spLocks noGrp="1"/>
          </p:cNvSpPr>
          <p:nvPr>
            <p:ph type="title"/>
          </p:nvPr>
        </p:nvSpPr>
        <p:spPr/>
        <p:txBody>
          <a:bodyPr>
            <a:normAutofit/>
          </a:bodyPr>
          <a:lstStyle/>
          <a:p>
            <a:pPr>
              <a:lnSpc>
                <a:spcPct val="80000"/>
              </a:lnSpc>
            </a:pPr>
            <a:r>
              <a:rPr lang="en-US" sz="3600" dirty="0" smtClean="0">
                <a:solidFill>
                  <a:srgbClr val="213955"/>
                </a:solidFill>
                <a:effectLst/>
                <a:latin typeface="Calibri" pitchFamily="34" charset="0"/>
              </a:rPr>
              <a:t>PI Commitments: Safety and Safety Reporting</a:t>
            </a:r>
            <a:endParaRPr lang="en-US" sz="3600" dirty="0">
              <a:solidFill>
                <a:srgbClr val="213955"/>
              </a:solidFill>
              <a:effectLst/>
              <a:latin typeface="Calibri" pitchFamily="34" charset="0"/>
            </a:endParaRPr>
          </a:p>
        </p:txBody>
      </p:sp>
      <p:sp>
        <p:nvSpPr>
          <p:cNvPr id="8" name="Slide Number Placeholder 9"/>
          <p:cNvSpPr>
            <a:spLocks noGrp="1"/>
          </p:cNvSpPr>
          <p:nvPr>
            <p:ph type="sldNum" sz="quarter" idx="11"/>
          </p:nvPr>
        </p:nvSpPr>
        <p:spPr bwMode="auto">
          <a:noFill/>
          <a:ln>
            <a:miter lim="800000"/>
            <a:headEnd/>
            <a:tailEnd/>
          </a:ln>
        </p:spPr>
        <p:txBody>
          <a:bodyPr wrap="square" lIns="91440" tIns="45720" rIns="91440" bIns="45720" numCol="1" anchorCtr="0" compatLnSpc="1">
            <a:prstTxWarp prst="textNoShape">
              <a:avLst/>
            </a:prstTxWarp>
          </a:bodyPr>
          <a:lstStyle/>
          <a:p>
            <a:fld id="{DD1E1E33-A4AD-4AED-901E-751F0BF7804E}" type="slidenum">
              <a:rPr lang="en-US" smtClean="0">
                <a:ea typeface="MS PGothic" pitchFamily="34" charset="-128"/>
              </a:rPr>
              <a:pPr/>
              <a:t>35</a:t>
            </a:fld>
            <a:endParaRPr lang="en-US" dirty="0" smtClean="0">
              <a:ea typeface="MS PGothic" pitchFamily="34" charset="-128"/>
            </a:endParaRPr>
          </a:p>
        </p:txBody>
      </p:sp>
    </p:spTree>
    <p:extLst>
      <p:ext uri="{BB962C8B-B14F-4D97-AF65-F5344CB8AC3E}">
        <p14:creationId xmlns:p14="http://schemas.microsoft.com/office/powerpoint/2010/main" val="80122322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pPr marL="365125" lvl="1" indent="-255588" defTabSz="457200">
              <a:lnSpc>
                <a:spcPct val="90000"/>
              </a:lnSpc>
              <a:spcBef>
                <a:spcPts val="1200"/>
              </a:spcBef>
              <a:spcAft>
                <a:spcPts val="600"/>
              </a:spcAft>
              <a:buSzPct val="68000"/>
              <a:buFont typeface="Wingdings 3" pitchFamily="18" charset="2"/>
              <a:buChar char=""/>
              <a:defRPr/>
            </a:pPr>
            <a:r>
              <a:rPr lang="en-US" sz="2800" i="1" dirty="0" smtClean="0">
                <a:solidFill>
                  <a:srgbClr val="008080"/>
                </a:solidFill>
                <a:latin typeface="Calibri" pitchFamily="34" charset="0"/>
              </a:rPr>
              <a:t>Immediately report all SAEs to </a:t>
            </a:r>
            <a:r>
              <a:rPr lang="en-US" sz="2800" i="1" dirty="0">
                <a:solidFill>
                  <a:srgbClr val="008080"/>
                </a:solidFill>
                <a:latin typeface="Calibri" pitchFamily="34" charset="0"/>
              </a:rPr>
              <a:t>the </a:t>
            </a:r>
            <a:r>
              <a:rPr lang="en-US" sz="2800" i="1" dirty="0" smtClean="0">
                <a:solidFill>
                  <a:srgbClr val="008080"/>
                </a:solidFill>
                <a:latin typeface="Calibri" pitchFamily="34" charset="0"/>
              </a:rPr>
              <a:t>sponsor; follow-up with a </a:t>
            </a:r>
            <a:r>
              <a:rPr lang="en-US" sz="2800" i="1" dirty="0">
                <a:solidFill>
                  <a:srgbClr val="008080"/>
                </a:solidFill>
                <a:latin typeface="Calibri" pitchFamily="34" charset="0"/>
              </a:rPr>
              <a:t>written </a:t>
            </a:r>
            <a:r>
              <a:rPr lang="en-US" sz="2800" i="1" dirty="0" smtClean="0">
                <a:solidFill>
                  <a:srgbClr val="008080"/>
                </a:solidFill>
                <a:latin typeface="Calibri" pitchFamily="34" charset="0"/>
              </a:rPr>
              <a:t>report</a:t>
            </a:r>
          </a:p>
          <a:p>
            <a:pPr marL="631825" lvl="3" indent="-1588" defTabSz="457200">
              <a:lnSpc>
                <a:spcPct val="90000"/>
              </a:lnSpc>
              <a:spcBef>
                <a:spcPts val="1200"/>
              </a:spcBef>
              <a:spcAft>
                <a:spcPts val="600"/>
              </a:spcAft>
              <a:buSzPct val="68000"/>
              <a:buNone/>
              <a:defRPr/>
            </a:pPr>
            <a:r>
              <a:rPr lang="en-US" sz="2400" i="1" dirty="0" smtClean="0">
                <a:solidFill>
                  <a:srgbClr val="008080"/>
                </a:solidFill>
                <a:latin typeface="Calibri" pitchFamily="34" charset="0"/>
              </a:rPr>
              <a:t>EXCEPTION: SAEs identified in protocol as not requiring immediate reporting</a:t>
            </a:r>
            <a:endParaRPr lang="en-US" sz="2400" i="1" dirty="0">
              <a:solidFill>
                <a:srgbClr val="008080"/>
              </a:solidFill>
              <a:latin typeface="Calibri" pitchFamily="34" charset="0"/>
            </a:endParaRPr>
          </a:p>
          <a:p>
            <a:pPr marL="365125" lvl="1" indent="-255588" defTabSz="457200">
              <a:lnSpc>
                <a:spcPct val="90000"/>
              </a:lnSpc>
              <a:spcBef>
                <a:spcPts val="1200"/>
              </a:spcBef>
              <a:spcAft>
                <a:spcPts val="600"/>
              </a:spcAft>
              <a:buSzPct val="68000"/>
              <a:buFont typeface="Wingdings 3" pitchFamily="18" charset="2"/>
              <a:buChar char=""/>
              <a:defRPr/>
            </a:pPr>
            <a:r>
              <a:rPr lang="en-US" sz="2800" i="1" dirty="0" smtClean="0">
                <a:solidFill>
                  <a:srgbClr val="008080"/>
                </a:solidFill>
                <a:latin typeface="Calibri" pitchFamily="34" charset="0"/>
              </a:rPr>
              <a:t>Identify study participants using codes rather than personal identifiers</a:t>
            </a:r>
          </a:p>
          <a:p>
            <a:pPr marL="365125" lvl="1" indent="-255588" defTabSz="457200">
              <a:lnSpc>
                <a:spcPct val="90000"/>
              </a:lnSpc>
              <a:spcBef>
                <a:spcPts val="1200"/>
              </a:spcBef>
              <a:spcAft>
                <a:spcPts val="600"/>
              </a:spcAft>
              <a:buSzPct val="68000"/>
              <a:buFont typeface="Wingdings 3" pitchFamily="18" charset="2"/>
              <a:buChar char=""/>
              <a:defRPr/>
            </a:pPr>
            <a:r>
              <a:rPr lang="en-US" sz="2800" i="1" dirty="0" smtClean="0">
                <a:solidFill>
                  <a:srgbClr val="008080"/>
                </a:solidFill>
                <a:latin typeface="Calibri" pitchFamily="34" charset="0"/>
              </a:rPr>
              <a:t>Comply with applicable regulatory requirement(s) related to the reporting of unexpected serious adverse drug reactions to the regulatory authority(ies) and the IRB/IEC</a:t>
            </a:r>
          </a:p>
        </p:txBody>
      </p:sp>
      <p:sp>
        <p:nvSpPr>
          <p:cNvPr id="2" name="Title 1"/>
          <p:cNvSpPr>
            <a:spLocks noGrp="1"/>
          </p:cNvSpPr>
          <p:nvPr>
            <p:ph type="title"/>
          </p:nvPr>
        </p:nvSpPr>
        <p:spPr/>
        <p:txBody>
          <a:bodyPr>
            <a:normAutofit/>
          </a:bodyPr>
          <a:lstStyle/>
          <a:p>
            <a:r>
              <a:rPr lang="en-US" sz="3600" dirty="0" smtClean="0">
                <a:solidFill>
                  <a:srgbClr val="213955"/>
                </a:solidFill>
                <a:effectLst/>
                <a:latin typeface="Calibri" pitchFamily="34" charset="0"/>
              </a:rPr>
              <a:t>PI Commitments: Safety Reporting </a:t>
            </a:r>
            <a:br>
              <a:rPr lang="en-US" sz="3600" dirty="0" smtClean="0">
                <a:solidFill>
                  <a:srgbClr val="213955"/>
                </a:solidFill>
                <a:effectLst/>
                <a:latin typeface="Calibri" pitchFamily="34" charset="0"/>
              </a:rPr>
            </a:br>
            <a:r>
              <a:rPr lang="en-US" sz="1800" b="0" dirty="0" smtClean="0">
                <a:effectLst/>
              </a:rPr>
              <a:t>ICH 4.11</a:t>
            </a:r>
            <a:endParaRPr lang="en-US" sz="1800" b="0" dirty="0">
              <a:effectLst/>
            </a:endParaRPr>
          </a:p>
        </p:txBody>
      </p:sp>
      <p:sp>
        <p:nvSpPr>
          <p:cNvPr id="8" name="Slide Number Placeholder 9"/>
          <p:cNvSpPr>
            <a:spLocks noGrp="1"/>
          </p:cNvSpPr>
          <p:nvPr>
            <p:ph type="sldNum" sz="quarter" idx="11"/>
          </p:nvPr>
        </p:nvSpPr>
        <p:spPr bwMode="auto">
          <a:noFill/>
          <a:ln>
            <a:miter lim="800000"/>
            <a:headEnd/>
            <a:tailEnd/>
          </a:ln>
        </p:spPr>
        <p:txBody>
          <a:bodyPr wrap="square" lIns="91440" tIns="45720" rIns="91440" bIns="45720" numCol="1" anchorCtr="0" compatLnSpc="1">
            <a:prstTxWarp prst="textNoShape">
              <a:avLst/>
            </a:prstTxWarp>
          </a:bodyPr>
          <a:lstStyle/>
          <a:p>
            <a:fld id="{DD1E1E33-A4AD-4AED-901E-751F0BF7804E}" type="slidenum">
              <a:rPr lang="en-US" smtClean="0">
                <a:ea typeface="MS PGothic" pitchFamily="34" charset="-128"/>
              </a:rPr>
              <a:pPr/>
              <a:t>36</a:t>
            </a:fld>
            <a:endParaRPr lang="en-US" dirty="0" smtClean="0">
              <a:ea typeface="MS PGothic" pitchFamily="34" charset="-128"/>
            </a:endParaRPr>
          </a:p>
        </p:txBody>
      </p:sp>
    </p:spTree>
    <p:extLst>
      <p:ext uri="{BB962C8B-B14F-4D97-AF65-F5344CB8AC3E}">
        <p14:creationId xmlns:p14="http://schemas.microsoft.com/office/powerpoint/2010/main" val="109624693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pPr marL="365125" lvl="1" indent="-255588" defTabSz="457200">
              <a:lnSpc>
                <a:spcPct val="90000"/>
              </a:lnSpc>
              <a:spcBef>
                <a:spcPts val="1200"/>
              </a:spcBef>
              <a:spcAft>
                <a:spcPts val="600"/>
              </a:spcAft>
              <a:buSzPct val="68000"/>
              <a:buFont typeface="Wingdings 3" pitchFamily="18" charset="2"/>
              <a:buChar char=""/>
              <a:defRPr/>
            </a:pPr>
            <a:r>
              <a:rPr lang="en-US" sz="2800" i="1" dirty="0" smtClean="0">
                <a:solidFill>
                  <a:srgbClr val="008080"/>
                </a:solidFill>
                <a:latin typeface="Calibri" pitchFamily="34" charset="0"/>
              </a:rPr>
              <a:t>Report AEs and/or lab abnormalities critical to safety evaluations to the sponsor per protocol</a:t>
            </a:r>
          </a:p>
          <a:p>
            <a:pPr marL="365125" lvl="1" indent="-255588" defTabSz="457200">
              <a:lnSpc>
                <a:spcPct val="90000"/>
              </a:lnSpc>
              <a:spcBef>
                <a:spcPts val="1200"/>
              </a:spcBef>
              <a:spcAft>
                <a:spcPts val="600"/>
              </a:spcAft>
              <a:buSzPct val="68000"/>
              <a:buFont typeface="Wingdings 3" pitchFamily="18" charset="2"/>
              <a:buChar char=""/>
              <a:defRPr/>
            </a:pPr>
            <a:r>
              <a:rPr lang="en-US" sz="2800" i="1" dirty="0" smtClean="0">
                <a:solidFill>
                  <a:srgbClr val="008080"/>
                </a:solidFill>
                <a:latin typeface="Calibri" pitchFamily="34" charset="0"/>
              </a:rPr>
              <a:t>Provide the </a:t>
            </a:r>
            <a:r>
              <a:rPr lang="en-US" sz="2800" i="1" dirty="0">
                <a:solidFill>
                  <a:srgbClr val="008080"/>
                </a:solidFill>
                <a:latin typeface="Calibri" pitchFamily="34" charset="0"/>
              </a:rPr>
              <a:t>sponsor and </a:t>
            </a:r>
            <a:r>
              <a:rPr lang="en-US" sz="2800" i="1" dirty="0" smtClean="0">
                <a:solidFill>
                  <a:srgbClr val="008080"/>
                </a:solidFill>
                <a:latin typeface="Calibri" pitchFamily="34" charset="0"/>
              </a:rPr>
              <a:t>IRB with additional requested information  </a:t>
            </a:r>
          </a:p>
          <a:p>
            <a:pPr lvl="1">
              <a:spcBef>
                <a:spcPts val="400"/>
              </a:spcBef>
              <a:spcAft>
                <a:spcPts val="600"/>
              </a:spcAft>
            </a:pPr>
            <a:r>
              <a:rPr lang="en-US" sz="2400" i="1" dirty="0" smtClean="0">
                <a:solidFill>
                  <a:srgbClr val="008080"/>
                </a:solidFill>
                <a:latin typeface="Calibri" pitchFamily="34" charset="0"/>
              </a:rPr>
              <a:t>Autopsy report in the event of a death</a:t>
            </a:r>
          </a:p>
          <a:p>
            <a:pPr lvl="1">
              <a:spcBef>
                <a:spcPts val="400"/>
              </a:spcBef>
              <a:spcAft>
                <a:spcPts val="600"/>
              </a:spcAft>
            </a:pPr>
            <a:r>
              <a:rPr lang="en-US" sz="2400" i="1" dirty="0" smtClean="0">
                <a:solidFill>
                  <a:srgbClr val="008080"/>
                </a:solidFill>
                <a:latin typeface="Calibri" pitchFamily="34" charset="0"/>
              </a:rPr>
              <a:t>EKG or other supporting documentation</a:t>
            </a:r>
            <a:endParaRPr lang="en-US" sz="2400" i="1" dirty="0">
              <a:solidFill>
                <a:srgbClr val="008080"/>
              </a:solidFill>
              <a:latin typeface="Calibri" pitchFamily="34" charset="0"/>
            </a:endParaRPr>
          </a:p>
        </p:txBody>
      </p:sp>
      <p:sp>
        <p:nvSpPr>
          <p:cNvPr id="2" name="Title 1"/>
          <p:cNvSpPr>
            <a:spLocks noGrp="1"/>
          </p:cNvSpPr>
          <p:nvPr>
            <p:ph type="title"/>
          </p:nvPr>
        </p:nvSpPr>
        <p:spPr/>
        <p:txBody>
          <a:bodyPr>
            <a:normAutofit/>
          </a:bodyPr>
          <a:lstStyle/>
          <a:p>
            <a:r>
              <a:rPr lang="en-US" sz="3600" dirty="0" smtClean="0">
                <a:solidFill>
                  <a:srgbClr val="213955"/>
                </a:solidFill>
                <a:effectLst/>
                <a:latin typeface="Calibri" pitchFamily="34" charset="0"/>
              </a:rPr>
              <a:t>PI Commitments: Safety Reporting </a:t>
            </a:r>
            <a:br>
              <a:rPr lang="en-US" sz="3600" dirty="0" smtClean="0">
                <a:solidFill>
                  <a:srgbClr val="213955"/>
                </a:solidFill>
                <a:effectLst/>
                <a:latin typeface="Calibri" pitchFamily="34" charset="0"/>
              </a:rPr>
            </a:br>
            <a:r>
              <a:rPr lang="en-US" sz="1800" b="0" dirty="0" smtClean="0">
                <a:effectLst/>
              </a:rPr>
              <a:t>ICH 4.11</a:t>
            </a:r>
            <a:endParaRPr lang="en-US" sz="1800" b="0" dirty="0">
              <a:effectLst/>
            </a:endParaRPr>
          </a:p>
        </p:txBody>
      </p:sp>
      <p:sp>
        <p:nvSpPr>
          <p:cNvPr id="8" name="Slide Number Placeholder 9"/>
          <p:cNvSpPr>
            <a:spLocks noGrp="1"/>
          </p:cNvSpPr>
          <p:nvPr>
            <p:ph type="sldNum" sz="quarter" idx="11"/>
          </p:nvPr>
        </p:nvSpPr>
        <p:spPr bwMode="auto">
          <a:noFill/>
          <a:ln>
            <a:miter lim="800000"/>
            <a:headEnd/>
            <a:tailEnd/>
          </a:ln>
        </p:spPr>
        <p:txBody>
          <a:bodyPr wrap="square" lIns="91440" tIns="45720" rIns="91440" bIns="45720" numCol="1" anchorCtr="0" compatLnSpc="1">
            <a:prstTxWarp prst="textNoShape">
              <a:avLst/>
            </a:prstTxWarp>
          </a:bodyPr>
          <a:lstStyle/>
          <a:p>
            <a:fld id="{DD1E1E33-A4AD-4AED-901E-751F0BF7804E}" type="slidenum">
              <a:rPr lang="en-US" smtClean="0">
                <a:ea typeface="MS PGothic" pitchFamily="34" charset="-128"/>
              </a:rPr>
              <a:pPr/>
              <a:t>37</a:t>
            </a:fld>
            <a:endParaRPr lang="en-US" dirty="0" smtClean="0">
              <a:ea typeface="MS PGothic" pitchFamily="34" charset="-128"/>
            </a:endParaRPr>
          </a:p>
        </p:txBody>
      </p:sp>
    </p:spTree>
    <p:extLst>
      <p:ext uri="{BB962C8B-B14F-4D97-AF65-F5344CB8AC3E}">
        <p14:creationId xmlns:p14="http://schemas.microsoft.com/office/powerpoint/2010/main" val="1096246930"/>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9"/>
          <p:cNvSpPr>
            <a:spLocks noGrp="1"/>
          </p:cNvSpPr>
          <p:nvPr>
            <p:ph type="sldNum" sz="quarter" idx="11"/>
          </p:nvPr>
        </p:nvSpPr>
        <p:spPr bwMode="auto">
          <a:noFill/>
          <a:ln>
            <a:miter lim="800000"/>
            <a:headEnd/>
            <a:tailEnd/>
          </a:ln>
        </p:spPr>
        <p:txBody>
          <a:bodyPr wrap="square" lIns="91440" tIns="45720" rIns="91440" bIns="45720" numCol="1" anchorCtr="0" compatLnSpc="1">
            <a:prstTxWarp prst="textNoShape">
              <a:avLst/>
            </a:prstTxWarp>
          </a:bodyPr>
          <a:lstStyle/>
          <a:p>
            <a:fld id="{DD1E1E33-A4AD-4AED-901E-751F0BF7804E}" type="slidenum">
              <a:rPr lang="en-US" smtClean="0">
                <a:ea typeface="MS PGothic" pitchFamily="34" charset="-128"/>
              </a:rPr>
              <a:pPr/>
              <a:t>38</a:t>
            </a:fld>
            <a:endParaRPr lang="en-US" dirty="0" smtClean="0">
              <a:ea typeface="MS PGothic" pitchFamily="34" charset="-128"/>
            </a:endParaRPr>
          </a:p>
        </p:txBody>
      </p:sp>
      <p:sp>
        <p:nvSpPr>
          <p:cNvPr id="9" name="TextBox 8"/>
          <p:cNvSpPr txBox="1"/>
          <p:nvPr/>
        </p:nvSpPr>
        <p:spPr>
          <a:xfrm>
            <a:off x="5827712" y="5334000"/>
            <a:ext cx="2819400" cy="430887"/>
          </a:xfrm>
          <a:prstGeom prst="rect">
            <a:avLst/>
          </a:prstGeom>
          <a:noFill/>
        </p:spPr>
        <p:txBody>
          <a:bodyPr wrap="square" rtlCol="0">
            <a:spAutoFit/>
          </a:bodyPr>
          <a:lstStyle/>
          <a:p>
            <a:r>
              <a:rPr lang="en-US" sz="2200" dirty="0" smtClean="0">
                <a:latin typeface="Calibri" pitchFamily="34" charset="0"/>
                <a:cs typeface="Calibri" pitchFamily="34" charset="0"/>
              </a:rPr>
              <a:t>* </a:t>
            </a:r>
            <a:r>
              <a:rPr lang="en-US" sz="2200" i="1" dirty="0" smtClean="0">
                <a:latin typeface="Calibri" pitchFamily="34" charset="0"/>
                <a:cs typeface="Calibri" pitchFamily="34" charset="0"/>
              </a:rPr>
              <a:t>Notify in writing</a:t>
            </a:r>
            <a:endParaRPr lang="en-US" sz="2200" i="1" dirty="0">
              <a:latin typeface="Calibri" pitchFamily="34" charset="0"/>
              <a:cs typeface="Calibri" pitchFamily="34" charset="0"/>
            </a:endParaRPr>
          </a:p>
        </p:txBody>
      </p:sp>
      <p:graphicFrame>
        <p:nvGraphicFramePr>
          <p:cNvPr id="7" name="Table 6" descr="Table of condition and who you notify." title="PI Commitments: Premature Termination or Suspension of a Study"/>
          <p:cNvGraphicFramePr>
            <a:graphicFrameLocks noGrp="1"/>
          </p:cNvGraphicFramePr>
          <p:nvPr>
            <p:extLst>
              <p:ext uri="{D42A27DB-BD31-4B8C-83A1-F6EECF244321}">
                <p14:modId xmlns:p14="http://schemas.microsoft.com/office/powerpoint/2010/main" val="2890468222"/>
              </p:ext>
            </p:extLst>
          </p:nvPr>
        </p:nvGraphicFramePr>
        <p:xfrm>
          <a:off x="647699" y="1828800"/>
          <a:ext cx="7999413" cy="3221231"/>
        </p:xfrm>
        <a:graphic>
          <a:graphicData uri="http://schemas.openxmlformats.org/drawingml/2006/table">
            <a:tbl>
              <a:tblPr firstRow="1" bandRow="1">
                <a:tableStyleId>{5C22544A-7EE6-4342-B048-85BDC9FD1C3A}</a:tableStyleId>
              </a:tblPr>
              <a:tblGrid>
                <a:gridCol w="4000501"/>
                <a:gridCol w="3998912"/>
              </a:tblGrid>
              <a:tr h="434176">
                <a:tc>
                  <a:txBody>
                    <a:bodyPr/>
                    <a:lstStyle/>
                    <a:p>
                      <a:r>
                        <a:rPr lang="en-US" sz="2400" dirty="0" smtClean="0">
                          <a:latin typeface="Calibri" pitchFamily="34" charset="0"/>
                          <a:cs typeface="Calibri" pitchFamily="34" charset="0"/>
                        </a:rPr>
                        <a:t>Condition</a:t>
                      </a:r>
                      <a:endParaRPr lang="en-US" sz="2400" dirty="0">
                        <a:latin typeface="Calibri" pitchFamily="34" charset="0"/>
                        <a:cs typeface="Calibri" pitchFamily="34" charset="0"/>
                      </a:endParaRPr>
                    </a:p>
                  </a:txBody>
                  <a:tcPr/>
                </a:tc>
                <a:tc>
                  <a:txBody>
                    <a:bodyPr/>
                    <a:lstStyle/>
                    <a:p>
                      <a:r>
                        <a:rPr lang="en-US" sz="2400" dirty="0" smtClean="0">
                          <a:latin typeface="Calibri" pitchFamily="34" charset="0"/>
                          <a:cs typeface="Calibri" pitchFamily="34" charset="0"/>
                        </a:rPr>
                        <a:t>Notify</a:t>
                      </a:r>
                      <a:endParaRPr lang="en-US" sz="2400" dirty="0">
                        <a:latin typeface="Calibri" pitchFamily="34" charset="0"/>
                        <a:cs typeface="Calibri" pitchFamily="34" charset="0"/>
                      </a:endParaRPr>
                    </a:p>
                  </a:txBody>
                  <a:tcPr/>
                </a:tc>
              </a:tr>
              <a:tr h="632623">
                <a:tc>
                  <a:txBody>
                    <a:bodyPr/>
                    <a:lstStyle/>
                    <a:p>
                      <a:r>
                        <a:rPr lang="en-US" sz="2400" dirty="0" smtClean="0">
                          <a:latin typeface="Calibri" pitchFamily="34" charset="0"/>
                          <a:cs typeface="Calibri" pitchFamily="34" charset="0"/>
                        </a:rPr>
                        <a:t>Study terminated/suspended</a:t>
                      </a:r>
                      <a:endParaRPr lang="en-US" sz="2400" dirty="0">
                        <a:latin typeface="Calibri" pitchFamily="34" charset="0"/>
                        <a:cs typeface="Calibri" pitchFamily="34" charset="0"/>
                      </a:endParaRPr>
                    </a:p>
                  </a:txBody>
                  <a:tcPr anchor="ctr"/>
                </a:tc>
                <a:tc>
                  <a:txBody>
                    <a:bodyPr/>
                    <a:lstStyle/>
                    <a:p>
                      <a:r>
                        <a:rPr lang="en-US" sz="2400" dirty="0" smtClean="0">
                          <a:latin typeface="Calibri" pitchFamily="34" charset="0"/>
                          <a:cs typeface="Calibri" pitchFamily="34" charset="0"/>
                        </a:rPr>
                        <a:t>All participants</a:t>
                      </a:r>
                      <a:endParaRPr lang="en-US" sz="2400" dirty="0">
                        <a:latin typeface="Calibri" pitchFamily="34" charset="0"/>
                        <a:cs typeface="Calibri" pitchFamily="34" charset="0"/>
                      </a:endParaRPr>
                    </a:p>
                  </a:txBody>
                  <a:tcPr anchor="ctr"/>
                </a:tc>
              </a:tr>
              <a:tr h="685800">
                <a:tc>
                  <a:txBody>
                    <a:bodyPr/>
                    <a:lstStyle/>
                    <a:p>
                      <a:r>
                        <a:rPr lang="en-US" sz="2400" dirty="0" smtClean="0">
                          <a:latin typeface="Calibri" pitchFamily="34" charset="0"/>
                          <a:cs typeface="Calibri" pitchFamily="34" charset="0"/>
                        </a:rPr>
                        <a:t>PI terminates study</a:t>
                      </a:r>
                      <a:endParaRPr lang="en-US" sz="2400" dirty="0">
                        <a:latin typeface="Calibri" pitchFamily="34" charset="0"/>
                        <a:cs typeface="Calibri" pitchFamily="34" charset="0"/>
                      </a:endParaRPr>
                    </a:p>
                  </a:txBody>
                  <a:tcPr anchor="ctr"/>
                </a:tc>
                <a:tc>
                  <a:txBody>
                    <a:bodyPr/>
                    <a:lstStyle/>
                    <a:p>
                      <a:r>
                        <a:rPr lang="en-US" sz="2400" dirty="0" smtClean="0">
                          <a:latin typeface="Calibri" pitchFamily="34" charset="0"/>
                          <a:cs typeface="Calibri" pitchFamily="34" charset="0"/>
                        </a:rPr>
                        <a:t>Institution, sponsor, IRB*</a:t>
                      </a:r>
                      <a:endParaRPr lang="en-US" sz="2400" dirty="0">
                        <a:latin typeface="Calibri" pitchFamily="34" charset="0"/>
                        <a:cs typeface="Calibri" pitchFamily="34" charset="0"/>
                      </a:endParaRPr>
                    </a:p>
                  </a:txBody>
                  <a:tcPr anchor="ctr"/>
                </a:tc>
              </a:tr>
              <a:tr h="685800">
                <a:tc>
                  <a:txBody>
                    <a:bodyPr/>
                    <a:lstStyle/>
                    <a:p>
                      <a:r>
                        <a:rPr lang="en-US" sz="2400" dirty="0" smtClean="0">
                          <a:latin typeface="Calibri" pitchFamily="34" charset="0"/>
                          <a:cs typeface="Calibri" pitchFamily="34" charset="0"/>
                        </a:rPr>
                        <a:t>Sponsor terminates study</a:t>
                      </a:r>
                      <a:endParaRPr lang="en-US" sz="2400" dirty="0">
                        <a:latin typeface="Calibri" pitchFamily="34" charset="0"/>
                        <a:cs typeface="Calibri" pitchFamily="34" charset="0"/>
                      </a:endParaRPr>
                    </a:p>
                  </a:txBody>
                  <a:tcPr anchor="ctr"/>
                </a:tc>
                <a:tc>
                  <a:txBody>
                    <a:bodyPr/>
                    <a:lstStyle/>
                    <a:p>
                      <a:r>
                        <a:rPr lang="en-US" sz="2400" dirty="0" smtClean="0">
                          <a:latin typeface="Calibri" pitchFamily="34" charset="0"/>
                          <a:cs typeface="Calibri" pitchFamily="34" charset="0"/>
                        </a:rPr>
                        <a:t>Institution,</a:t>
                      </a:r>
                      <a:r>
                        <a:rPr lang="en-US" sz="2400" baseline="0" dirty="0" smtClean="0">
                          <a:latin typeface="Calibri" pitchFamily="34" charset="0"/>
                          <a:cs typeface="Calibri" pitchFamily="34" charset="0"/>
                        </a:rPr>
                        <a:t> </a:t>
                      </a:r>
                      <a:r>
                        <a:rPr lang="en-US" sz="2400" dirty="0" smtClean="0">
                          <a:latin typeface="Calibri" pitchFamily="34" charset="0"/>
                          <a:cs typeface="Calibri" pitchFamily="34" charset="0"/>
                        </a:rPr>
                        <a:t>IRB*</a:t>
                      </a:r>
                      <a:endParaRPr lang="en-US" sz="2400" dirty="0">
                        <a:latin typeface="Calibri" pitchFamily="34" charset="0"/>
                        <a:cs typeface="Calibri" pitchFamily="34" charset="0"/>
                      </a:endParaRPr>
                    </a:p>
                  </a:txBody>
                  <a:tcPr anchor="ctr"/>
                </a:tc>
              </a:tr>
              <a:tr h="75980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latin typeface="Calibri" pitchFamily="34" charset="0"/>
                          <a:cs typeface="Calibri" pitchFamily="34" charset="0"/>
                        </a:rPr>
                        <a:t>IRB terminates study</a:t>
                      </a: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latin typeface="Calibri" pitchFamily="34" charset="0"/>
                          <a:cs typeface="Calibri" pitchFamily="34" charset="0"/>
                        </a:rPr>
                        <a:t>Institution,</a:t>
                      </a:r>
                      <a:r>
                        <a:rPr lang="en-US" sz="2400" baseline="0" dirty="0" smtClean="0">
                          <a:latin typeface="Calibri" pitchFamily="34" charset="0"/>
                          <a:cs typeface="Calibri" pitchFamily="34" charset="0"/>
                        </a:rPr>
                        <a:t> </a:t>
                      </a:r>
                      <a:r>
                        <a:rPr lang="en-US" sz="2400" dirty="0" smtClean="0">
                          <a:latin typeface="Calibri" pitchFamily="34" charset="0"/>
                          <a:cs typeface="Calibri" pitchFamily="34" charset="0"/>
                        </a:rPr>
                        <a:t>sponsor*</a:t>
                      </a:r>
                    </a:p>
                  </a:txBody>
                  <a:tcPr anchor="ctr"/>
                </a:tc>
              </a:tr>
            </a:tbl>
          </a:graphicData>
        </a:graphic>
      </p:graphicFrame>
      <p:sp>
        <p:nvSpPr>
          <p:cNvPr id="2" name="Title 1"/>
          <p:cNvSpPr>
            <a:spLocks noGrp="1"/>
          </p:cNvSpPr>
          <p:nvPr>
            <p:ph type="title"/>
          </p:nvPr>
        </p:nvSpPr>
        <p:spPr/>
        <p:txBody>
          <a:bodyPr>
            <a:normAutofit fontScale="90000"/>
          </a:bodyPr>
          <a:lstStyle/>
          <a:p>
            <a:pPr>
              <a:lnSpc>
                <a:spcPct val="80000"/>
              </a:lnSpc>
            </a:pPr>
            <a:r>
              <a:rPr lang="en-US" sz="4000" dirty="0" smtClean="0">
                <a:solidFill>
                  <a:srgbClr val="213955"/>
                </a:solidFill>
                <a:effectLst/>
                <a:latin typeface="Calibri" pitchFamily="34" charset="0"/>
              </a:rPr>
              <a:t>PI Commitments: Premature Termination or Suspension of a Study </a:t>
            </a:r>
            <a:r>
              <a:rPr lang="en-US" sz="2000" b="0" dirty="0" smtClean="0">
                <a:effectLst/>
              </a:rPr>
              <a:t>ICH 4.12</a:t>
            </a:r>
            <a:endParaRPr lang="en-US" sz="2000" b="0" dirty="0">
              <a:effectLst/>
            </a:endParaRPr>
          </a:p>
        </p:txBody>
      </p:sp>
    </p:spTree>
    <p:extLst>
      <p:ext uri="{BB962C8B-B14F-4D97-AF65-F5344CB8AC3E}">
        <p14:creationId xmlns:p14="http://schemas.microsoft.com/office/powerpoint/2010/main" val="3037949542"/>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9"/>
          <p:cNvSpPr>
            <a:spLocks noGrp="1"/>
          </p:cNvSpPr>
          <p:nvPr>
            <p:ph type="sldNum" sz="quarter" idx="11"/>
          </p:nvPr>
        </p:nvSpPr>
        <p:spPr bwMode="auto">
          <a:noFill/>
          <a:ln>
            <a:miter lim="800000"/>
            <a:headEnd/>
            <a:tailEnd/>
          </a:ln>
        </p:spPr>
        <p:txBody>
          <a:bodyPr wrap="square" lIns="91440" tIns="45720" rIns="91440" bIns="45720" numCol="1" anchorCtr="0" compatLnSpc="1">
            <a:prstTxWarp prst="textNoShape">
              <a:avLst/>
            </a:prstTxWarp>
          </a:bodyPr>
          <a:lstStyle/>
          <a:p>
            <a:fld id="{DD1E1E33-A4AD-4AED-901E-751F0BF7804E}" type="slidenum">
              <a:rPr lang="en-US" smtClean="0">
                <a:ea typeface="MS PGothic" pitchFamily="34" charset="-128"/>
              </a:rPr>
              <a:pPr/>
              <a:t>39</a:t>
            </a:fld>
            <a:endParaRPr lang="en-US" dirty="0" smtClean="0">
              <a:ea typeface="MS PGothic" pitchFamily="34" charset="-128"/>
            </a:endParaRPr>
          </a:p>
        </p:txBody>
      </p:sp>
      <p:sp>
        <p:nvSpPr>
          <p:cNvPr id="7" name="Content Placeholder 2"/>
          <p:cNvSpPr txBox="1">
            <a:spLocks/>
          </p:cNvSpPr>
          <p:nvPr/>
        </p:nvSpPr>
        <p:spPr bwMode="auto">
          <a:xfrm>
            <a:off x="5791200" y="5532439"/>
            <a:ext cx="2703513" cy="411161"/>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rmAutofit fontScale="92500" lnSpcReduction="20000"/>
          </a:bodyPr>
          <a:lstStyle/>
          <a:p>
            <a:pPr marL="365125" marR="0" lvl="1" indent="-255588" algn="l" defTabSz="457200" rtl="0" eaLnBrk="0" fontAlgn="base" latinLnBrk="0" hangingPunct="0">
              <a:lnSpc>
                <a:spcPct val="90000"/>
              </a:lnSpc>
              <a:spcBef>
                <a:spcPts val="1200"/>
              </a:spcBef>
              <a:spcAft>
                <a:spcPts val="600"/>
              </a:spcAft>
              <a:buClr>
                <a:schemeClr val="accent1"/>
              </a:buClr>
              <a:buSzPct val="68000"/>
              <a:tabLst/>
              <a:defRPr/>
            </a:pPr>
            <a:r>
              <a:rPr kumimoji="0" lang="en-US" sz="2400" b="0" i="1" u="none" strike="noStrike" kern="1200" cap="none" spc="0" normalizeH="0" baseline="0" noProof="0" dirty="0" smtClean="0">
                <a:ln>
                  <a:noFill/>
                </a:ln>
                <a:solidFill>
                  <a:schemeClr val="tx1"/>
                </a:solidFill>
                <a:effectLst/>
                <a:uLnTx/>
                <a:uFillTx/>
                <a:latin typeface="Calibri" pitchFamily="34" charset="0"/>
                <a:ea typeface="+mn-ea"/>
                <a:cs typeface="+mn-cs"/>
              </a:rPr>
              <a:t>*Where applicable    </a:t>
            </a:r>
          </a:p>
          <a:p>
            <a:pPr marL="342900" marR="0" lvl="2" indent="-274320" algn="l" defTabSz="914400" rtl="0" eaLnBrk="0" fontAlgn="base" latinLnBrk="0" hangingPunct="0">
              <a:lnSpc>
                <a:spcPct val="80000"/>
              </a:lnSpc>
              <a:spcBef>
                <a:spcPts val="350"/>
              </a:spcBef>
              <a:spcAft>
                <a:spcPct val="0"/>
              </a:spcAft>
              <a:buClr>
                <a:schemeClr val="accent2"/>
              </a:buClr>
              <a:buSzPct val="100000"/>
              <a:buFont typeface="Wingdings" pitchFamily="2" charset="2"/>
              <a:buChar char="Ø"/>
              <a:tabLst/>
              <a:defRPr/>
            </a:pPr>
            <a:endParaRPr kumimoji="0" lang="en-US" sz="2400" b="0" i="0" u="none" strike="noStrike" kern="1200" cap="none" spc="0" normalizeH="0" baseline="0" noProof="0" dirty="0">
              <a:ln>
                <a:noFill/>
              </a:ln>
              <a:solidFill>
                <a:schemeClr val="tx1"/>
              </a:solidFill>
              <a:effectLst/>
              <a:uLnTx/>
              <a:uFillTx/>
              <a:latin typeface="+mn-lt"/>
              <a:ea typeface="+mn-ea"/>
              <a:cs typeface="+mn-cs"/>
            </a:endParaRPr>
          </a:p>
        </p:txBody>
      </p:sp>
      <p:graphicFrame>
        <p:nvGraphicFramePr>
          <p:cNvPr id="5" name="Table 4" descr="What investigator should provide, documentation and who it should be provided to." title="PI Commitments: Final Report(s)"/>
          <p:cNvGraphicFramePr>
            <a:graphicFrameLocks noGrp="1"/>
          </p:cNvGraphicFramePr>
          <p:nvPr>
            <p:extLst>
              <p:ext uri="{D42A27DB-BD31-4B8C-83A1-F6EECF244321}">
                <p14:modId xmlns:p14="http://schemas.microsoft.com/office/powerpoint/2010/main" val="1443607147"/>
              </p:ext>
            </p:extLst>
          </p:nvPr>
        </p:nvGraphicFramePr>
        <p:xfrm>
          <a:off x="838200" y="2438400"/>
          <a:ext cx="7808913" cy="2869642"/>
        </p:xfrm>
        <a:graphic>
          <a:graphicData uri="http://schemas.openxmlformats.org/drawingml/2006/table">
            <a:tbl>
              <a:tblPr firstRow="1" bandRow="1">
                <a:tableStyleId>{5C22544A-7EE6-4342-B048-85BDC9FD1C3A}</a:tableStyleId>
              </a:tblPr>
              <a:tblGrid>
                <a:gridCol w="4274421"/>
                <a:gridCol w="3534492"/>
              </a:tblGrid>
              <a:tr h="634059">
                <a:tc>
                  <a:txBody>
                    <a:bodyPr/>
                    <a:lstStyle/>
                    <a:p>
                      <a:r>
                        <a:rPr lang="en-US" sz="2400" dirty="0" smtClean="0">
                          <a:latin typeface="Calibri" pitchFamily="34" charset="0"/>
                          <a:cs typeface="Calibri" pitchFamily="34" charset="0"/>
                        </a:rPr>
                        <a:t>Documentation</a:t>
                      </a:r>
                      <a:endParaRPr lang="en-US" sz="2400" dirty="0">
                        <a:latin typeface="Calibri" pitchFamily="34" charset="0"/>
                        <a:cs typeface="Calibri" pitchFamily="34" charset="0"/>
                      </a:endParaRPr>
                    </a:p>
                  </a:txBody>
                  <a:tcPr anchor="ctr"/>
                </a:tc>
                <a:tc>
                  <a:txBody>
                    <a:bodyPr/>
                    <a:lstStyle/>
                    <a:p>
                      <a:r>
                        <a:rPr lang="en-US" sz="2400" dirty="0" smtClean="0">
                          <a:latin typeface="Calibri" pitchFamily="34" charset="0"/>
                          <a:cs typeface="Calibri" pitchFamily="34" charset="0"/>
                        </a:rPr>
                        <a:t>Provided</a:t>
                      </a:r>
                      <a:r>
                        <a:rPr lang="en-US" sz="2400" baseline="0" dirty="0" smtClean="0">
                          <a:latin typeface="Calibri" pitchFamily="34" charset="0"/>
                          <a:cs typeface="Calibri" pitchFamily="34" charset="0"/>
                        </a:rPr>
                        <a:t> to</a:t>
                      </a:r>
                      <a:endParaRPr lang="en-US" sz="2400" dirty="0">
                        <a:latin typeface="Calibri" pitchFamily="34" charset="0"/>
                        <a:cs typeface="Calibri" pitchFamily="34" charset="0"/>
                      </a:endParaRPr>
                    </a:p>
                  </a:txBody>
                  <a:tcPr anchor="ctr"/>
                </a:tc>
              </a:tr>
              <a:tr h="762000">
                <a:tc>
                  <a:txBody>
                    <a:bodyPr/>
                    <a:lstStyle/>
                    <a:p>
                      <a:r>
                        <a:rPr lang="en-US" sz="2400" dirty="0" smtClean="0">
                          <a:latin typeface="Calibri" pitchFamily="34" charset="0"/>
                          <a:cs typeface="Calibri" pitchFamily="34" charset="0"/>
                        </a:rPr>
                        <a:t>Notification of study completion </a:t>
                      </a:r>
                      <a:endParaRPr lang="en-US" sz="2400" dirty="0">
                        <a:latin typeface="Calibri" pitchFamily="34" charset="0"/>
                        <a:cs typeface="Calibri" pitchFamily="34" charset="0"/>
                      </a:endParaRPr>
                    </a:p>
                  </a:txBody>
                  <a:tcPr anchor="ctr"/>
                </a:tc>
                <a:tc>
                  <a:txBody>
                    <a:bodyPr/>
                    <a:lstStyle/>
                    <a:p>
                      <a:r>
                        <a:rPr lang="en-US" sz="2400" dirty="0" smtClean="0">
                          <a:latin typeface="Calibri" pitchFamily="34" charset="0"/>
                          <a:cs typeface="Calibri" pitchFamily="34" charset="0"/>
                        </a:rPr>
                        <a:t>Institution*</a:t>
                      </a:r>
                      <a:endParaRPr lang="en-US" sz="2400" dirty="0">
                        <a:latin typeface="Calibri" pitchFamily="34" charset="0"/>
                        <a:cs typeface="Calibri" pitchFamily="34" charset="0"/>
                      </a:endParaRPr>
                    </a:p>
                  </a:txBody>
                  <a:tcPr anchor="ctr"/>
                </a:tc>
              </a:tr>
              <a:tr h="685800">
                <a:tc>
                  <a:txBody>
                    <a:bodyPr/>
                    <a:lstStyle/>
                    <a:p>
                      <a:pPr marL="0" marR="0" lvl="2" indent="0" algn="l" defTabSz="914400" rtl="0" eaLnBrk="1" fontAlgn="auto" latinLnBrk="0" hangingPunct="1">
                        <a:lnSpc>
                          <a:spcPct val="100000"/>
                        </a:lnSpc>
                        <a:spcBef>
                          <a:spcPts val="0"/>
                        </a:spcBef>
                        <a:spcAft>
                          <a:spcPts val="0"/>
                        </a:spcAft>
                        <a:buClrTx/>
                        <a:buSzTx/>
                        <a:buFontTx/>
                        <a:buNone/>
                        <a:tabLst/>
                        <a:defRPr/>
                      </a:pPr>
                      <a:r>
                        <a:rPr lang="en-US" sz="2400" dirty="0" smtClean="0">
                          <a:latin typeface="Calibri" pitchFamily="34" charset="0"/>
                          <a:cs typeface="Calibri" pitchFamily="34" charset="0"/>
                        </a:rPr>
                        <a:t>Summary of the trial’s outcome</a:t>
                      </a:r>
                    </a:p>
                  </a:txBody>
                  <a:tcPr anchor="ctr"/>
                </a:tc>
                <a:tc>
                  <a:txBody>
                    <a:bodyPr/>
                    <a:lstStyle/>
                    <a:p>
                      <a:pPr marL="0" marR="0" lvl="2" indent="0" algn="l" defTabSz="914400" rtl="0" eaLnBrk="1" fontAlgn="auto" latinLnBrk="0" hangingPunct="1">
                        <a:lnSpc>
                          <a:spcPct val="100000"/>
                        </a:lnSpc>
                        <a:spcBef>
                          <a:spcPts val="0"/>
                        </a:spcBef>
                        <a:spcAft>
                          <a:spcPts val="0"/>
                        </a:spcAft>
                        <a:buClrTx/>
                        <a:buSzTx/>
                        <a:buFontTx/>
                        <a:buNone/>
                        <a:tabLst/>
                        <a:defRPr/>
                      </a:pPr>
                      <a:r>
                        <a:rPr lang="en-US" sz="2400" dirty="0" smtClean="0">
                          <a:latin typeface="Calibri" pitchFamily="34" charset="0"/>
                          <a:cs typeface="Calibri" pitchFamily="34" charset="0"/>
                        </a:rPr>
                        <a:t>IRB/IEC</a:t>
                      </a:r>
                    </a:p>
                  </a:txBody>
                  <a:tcPr anchor="ctr"/>
                </a:tc>
              </a:tr>
              <a:tr h="787783">
                <a:tc>
                  <a:txBody>
                    <a:bodyPr/>
                    <a:lstStyle/>
                    <a:p>
                      <a:pPr marL="0" marR="0" lvl="2" indent="0" algn="l" defTabSz="914400" rtl="0" eaLnBrk="1" fontAlgn="auto" latinLnBrk="0" hangingPunct="1">
                        <a:lnSpc>
                          <a:spcPct val="100000"/>
                        </a:lnSpc>
                        <a:spcBef>
                          <a:spcPts val="0"/>
                        </a:spcBef>
                        <a:spcAft>
                          <a:spcPts val="0"/>
                        </a:spcAft>
                        <a:buClrTx/>
                        <a:buSzTx/>
                        <a:buFontTx/>
                        <a:buNone/>
                        <a:tabLst/>
                        <a:defRPr/>
                      </a:pPr>
                      <a:r>
                        <a:rPr lang="en-US" sz="2400" dirty="0" smtClean="0">
                          <a:latin typeface="Calibri" pitchFamily="34" charset="0"/>
                          <a:cs typeface="Calibri" pitchFamily="34" charset="0"/>
                        </a:rPr>
                        <a:t>Any required report(s)</a:t>
                      </a:r>
                    </a:p>
                  </a:txBody>
                  <a:tcPr anchor="ctr"/>
                </a:tc>
                <a:tc>
                  <a:txBody>
                    <a:bodyPr/>
                    <a:lstStyle/>
                    <a:p>
                      <a:pPr marL="0" marR="0" lvl="2" indent="0" algn="l" defTabSz="914400" rtl="0" eaLnBrk="1" fontAlgn="auto" latinLnBrk="0" hangingPunct="1">
                        <a:lnSpc>
                          <a:spcPct val="100000"/>
                        </a:lnSpc>
                        <a:spcBef>
                          <a:spcPts val="0"/>
                        </a:spcBef>
                        <a:spcAft>
                          <a:spcPts val="0"/>
                        </a:spcAft>
                        <a:buClrTx/>
                        <a:buSzTx/>
                        <a:buFontTx/>
                        <a:buNone/>
                        <a:tabLst/>
                        <a:defRPr/>
                      </a:pPr>
                      <a:r>
                        <a:rPr lang="en-US" sz="2400" dirty="0" smtClean="0">
                          <a:latin typeface="Calibri" pitchFamily="34" charset="0"/>
                          <a:cs typeface="Calibri" pitchFamily="34" charset="0"/>
                        </a:rPr>
                        <a:t>Regulatory Authority(ies)</a:t>
                      </a:r>
                    </a:p>
                  </a:txBody>
                  <a:tcPr anchor="ctr"/>
                </a:tc>
              </a:tr>
            </a:tbl>
          </a:graphicData>
        </a:graphic>
      </p:graphicFrame>
      <p:sp>
        <p:nvSpPr>
          <p:cNvPr id="3" name="Content Placeholder 2"/>
          <p:cNvSpPr>
            <a:spLocks noGrp="1"/>
          </p:cNvSpPr>
          <p:nvPr>
            <p:ph idx="1"/>
          </p:nvPr>
        </p:nvSpPr>
        <p:spPr/>
        <p:txBody>
          <a:bodyPr>
            <a:normAutofit/>
          </a:bodyPr>
          <a:lstStyle/>
          <a:p>
            <a:pPr marL="365125" lvl="1" indent="-255588" defTabSz="457200">
              <a:lnSpc>
                <a:spcPct val="90000"/>
              </a:lnSpc>
              <a:spcBef>
                <a:spcPts val="1200"/>
              </a:spcBef>
              <a:spcAft>
                <a:spcPts val="600"/>
              </a:spcAft>
              <a:buSzPct val="68000"/>
              <a:buFont typeface="Wingdings 3" pitchFamily="18" charset="2"/>
              <a:buChar char=""/>
              <a:defRPr/>
            </a:pPr>
            <a:r>
              <a:rPr lang="en-US" sz="2800" dirty="0" smtClean="0">
                <a:latin typeface="Calibri" pitchFamily="34" charset="0"/>
              </a:rPr>
              <a:t>At study completion, the investigator should </a:t>
            </a:r>
            <a:br>
              <a:rPr lang="en-US" sz="2800" dirty="0" smtClean="0">
                <a:latin typeface="Calibri" pitchFamily="34" charset="0"/>
              </a:rPr>
            </a:br>
            <a:r>
              <a:rPr lang="en-US" sz="2800" dirty="0" smtClean="0">
                <a:latin typeface="Calibri" pitchFamily="34" charset="0"/>
              </a:rPr>
              <a:t>provide:</a:t>
            </a:r>
          </a:p>
        </p:txBody>
      </p:sp>
      <p:sp>
        <p:nvSpPr>
          <p:cNvPr id="2" name="Title 1"/>
          <p:cNvSpPr>
            <a:spLocks noGrp="1"/>
          </p:cNvSpPr>
          <p:nvPr>
            <p:ph type="title"/>
          </p:nvPr>
        </p:nvSpPr>
        <p:spPr/>
        <p:txBody>
          <a:bodyPr>
            <a:normAutofit/>
          </a:bodyPr>
          <a:lstStyle/>
          <a:p>
            <a:r>
              <a:rPr lang="en-US" sz="3600" dirty="0" smtClean="0">
                <a:solidFill>
                  <a:srgbClr val="213955"/>
                </a:solidFill>
                <a:effectLst/>
                <a:latin typeface="Calibri" pitchFamily="34" charset="0"/>
              </a:rPr>
              <a:t>PI Commitments: Final Report(s)  </a:t>
            </a:r>
            <a:r>
              <a:rPr lang="en-US" sz="1800" b="0" dirty="0" smtClean="0">
                <a:effectLst/>
              </a:rPr>
              <a:t>ICH 4.13</a:t>
            </a:r>
            <a:endParaRPr lang="en-US" sz="1800" b="0" dirty="0">
              <a:solidFill>
                <a:srgbClr val="213955"/>
              </a:solidFill>
              <a:effectLst/>
              <a:latin typeface="Calibri" pitchFamily="34" charset="0"/>
            </a:endParaRPr>
          </a:p>
        </p:txBody>
      </p:sp>
    </p:spTree>
    <p:extLst>
      <p:ext uri="{BB962C8B-B14F-4D97-AF65-F5344CB8AC3E}">
        <p14:creationId xmlns:p14="http://schemas.microsoft.com/office/powerpoint/2010/main" val="8066435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9"/>
          <p:cNvSpPr>
            <a:spLocks noGrp="1"/>
          </p:cNvSpPr>
          <p:nvPr>
            <p:ph type="sldNum" sz="quarter" idx="11"/>
          </p:nvPr>
        </p:nvSpPr>
        <p:spPr bwMode="auto">
          <a:noFill/>
          <a:ln>
            <a:miter lim="800000"/>
            <a:headEnd/>
            <a:tailEnd/>
          </a:ln>
        </p:spPr>
        <p:txBody>
          <a:bodyPr wrap="square" lIns="91440" tIns="45720" rIns="91440" bIns="45720" numCol="1" anchorCtr="0" compatLnSpc="1">
            <a:prstTxWarp prst="textNoShape">
              <a:avLst/>
            </a:prstTxWarp>
          </a:bodyPr>
          <a:lstStyle/>
          <a:p>
            <a:fld id="{DD1E1E33-A4AD-4AED-901E-751F0BF7804E}" type="slidenum">
              <a:rPr lang="en-US" smtClean="0">
                <a:ea typeface="MS PGothic" pitchFamily="34" charset="-128"/>
              </a:rPr>
              <a:pPr/>
              <a:t>4</a:t>
            </a:fld>
            <a:endParaRPr lang="en-US" dirty="0" smtClean="0">
              <a:ea typeface="MS PGothic" pitchFamily="34" charset="-128"/>
            </a:endParaRPr>
          </a:p>
        </p:txBody>
      </p:sp>
      <p:pic>
        <p:nvPicPr>
          <p:cNvPr id="1026" name="Picture 2" descr="Information that may be helpful but does not come directly from ICH 45 or CFR 46 is identified by this icon." title="Information Sidebars icon"/>
          <p:cNvPicPr>
            <a:picLocks noChangeAspect="1" noChangeArrowheads="1"/>
          </p:cNvPicPr>
          <p:nvPr/>
        </p:nvPicPr>
        <p:blipFill>
          <a:blip r:embed="rId3"/>
          <a:srcRect/>
          <a:stretch>
            <a:fillRect/>
          </a:stretch>
        </p:blipFill>
        <p:spPr bwMode="auto">
          <a:xfrm>
            <a:off x="152400" y="4780755"/>
            <a:ext cx="837075" cy="617538"/>
          </a:xfrm>
          <a:prstGeom prst="rect">
            <a:avLst/>
          </a:prstGeom>
          <a:noFill/>
        </p:spPr>
      </p:pic>
      <p:sp>
        <p:nvSpPr>
          <p:cNvPr id="3" name="Content Placeholder 2"/>
          <p:cNvSpPr>
            <a:spLocks noGrp="1"/>
          </p:cNvSpPr>
          <p:nvPr>
            <p:ph idx="1"/>
          </p:nvPr>
        </p:nvSpPr>
        <p:spPr>
          <a:xfrm>
            <a:off x="457200" y="1219200"/>
            <a:ext cx="8229600" cy="4525962"/>
          </a:xfrm>
        </p:spPr>
        <p:txBody>
          <a:bodyPr/>
          <a:lstStyle/>
          <a:p>
            <a:pPr lvl="0">
              <a:spcBef>
                <a:spcPts val="600"/>
              </a:spcBef>
              <a:spcAft>
                <a:spcPts val="0"/>
              </a:spcAft>
              <a:defRPr/>
            </a:pPr>
            <a:r>
              <a:rPr lang="en-US" sz="2800" dirty="0">
                <a:latin typeface="Calibri" pitchFamily="34" charset="0"/>
              </a:rPr>
              <a:t>Examples include references to:</a:t>
            </a:r>
          </a:p>
          <a:p>
            <a:pPr lvl="1">
              <a:spcBef>
                <a:spcPts val="300"/>
              </a:spcBef>
              <a:spcAft>
                <a:spcPts val="300"/>
              </a:spcAft>
              <a:buSzPct val="76000"/>
              <a:defRPr/>
            </a:pPr>
            <a:r>
              <a:rPr lang="en-US" sz="2400" i="1" dirty="0">
                <a:solidFill>
                  <a:srgbClr val="008080"/>
                </a:solidFill>
                <a:latin typeface="Calibri" pitchFamily="34" charset="0"/>
              </a:rPr>
              <a:t>Investigational Product (IP), the Investigator’s Brochure (IB), or a study pharmacist</a:t>
            </a:r>
          </a:p>
          <a:p>
            <a:pPr lvl="1">
              <a:spcBef>
                <a:spcPts val="300"/>
              </a:spcBef>
              <a:spcAft>
                <a:spcPts val="300"/>
              </a:spcAft>
              <a:buSzPct val="76000"/>
              <a:defRPr/>
            </a:pPr>
            <a:r>
              <a:rPr lang="en-US" sz="2400" i="1" dirty="0">
                <a:solidFill>
                  <a:srgbClr val="008080"/>
                </a:solidFill>
                <a:latin typeface="Calibri" pitchFamily="34" charset="0"/>
              </a:rPr>
              <a:t>Safety reporting and adverse events</a:t>
            </a:r>
          </a:p>
          <a:p>
            <a:pPr lvl="1">
              <a:spcBef>
                <a:spcPts val="300"/>
              </a:spcBef>
              <a:spcAft>
                <a:spcPts val="300"/>
              </a:spcAft>
              <a:buSzPct val="76000"/>
              <a:defRPr/>
            </a:pPr>
            <a:r>
              <a:rPr lang="en-US" sz="2400" i="1" dirty="0">
                <a:solidFill>
                  <a:srgbClr val="008080"/>
                </a:solidFill>
                <a:latin typeface="Calibri" pitchFamily="34" charset="0"/>
              </a:rPr>
              <a:t>Randomization and </a:t>
            </a:r>
            <a:r>
              <a:rPr lang="en-US" sz="2400" i="1" dirty="0" err="1">
                <a:solidFill>
                  <a:srgbClr val="008080"/>
                </a:solidFill>
                <a:latin typeface="Calibri" pitchFamily="34" charset="0"/>
              </a:rPr>
              <a:t>unblinding</a:t>
            </a:r>
            <a:r>
              <a:rPr lang="en-US" sz="2400" i="1" dirty="0">
                <a:solidFill>
                  <a:srgbClr val="008080"/>
                </a:solidFill>
                <a:latin typeface="Calibri" pitchFamily="34" charset="0"/>
              </a:rPr>
              <a:t> procedures</a:t>
            </a:r>
          </a:p>
          <a:p>
            <a:pPr lvl="1">
              <a:spcBef>
                <a:spcPts val="300"/>
              </a:spcBef>
              <a:spcAft>
                <a:spcPts val="300"/>
              </a:spcAft>
              <a:buSzPct val="76000"/>
              <a:defRPr/>
            </a:pPr>
            <a:r>
              <a:rPr lang="en-US" sz="2400" i="1" dirty="0">
                <a:solidFill>
                  <a:srgbClr val="008080"/>
                </a:solidFill>
                <a:latin typeface="Calibri" pitchFamily="34" charset="0"/>
              </a:rPr>
              <a:t>Regulatory authorities</a:t>
            </a:r>
          </a:p>
          <a:p>
            <a:pPr lvl="1">
              <a:spcBef>
                <a:spcPts val="300"/>
              </a:spcBef>
              <a:spcAft>
                <a:spcPts val="300"/>
              </a:spcAft>
              <a:buSzPct val="76000"/>
              <a:defRPr/>
            </a:pPr>
            <a:r>
              <a:rPr lang="en-US" sz="2400" i="1" dirty="0">
                <a:solidFill>
                  <a:srgbClr val="008080"/>
                </a:solidFill>
                <a:latin typeface="Calibri" pitchFamily="34" charset="0"/>
              </a:rPr>
              <a:t>Clinical treatment (for a behavioral or study or a registry)</a:t>
            </a:r>
          </a:p>
          <a:p>
            <a:pPr marL="566737" lvl="1" indent="0">
              <a:spcBef>
                <a:spcPts val="600"/>
              </a:spcBef>
              <a:spcAft>
                <a:spcPts val="600"/>
              </a:spcAft>
              <a:buSzPct val="68000"/>
              <a:buNone/>
              <a:defRPr/>
            </a:pPr>
            <a:endParaRPr lang="en-US" sz="100" dirty="0" smtClean="0">
              <a:latin typeface="Calibri" pitchFamily="34" charset="0"/>
            </a:endParaRPr>
          </a:p>
          <a:p>
            <a:pPr marL="566737" lvl="1" indent="0">
              <a:spcBef>
                <a:spcPts val="600"/>
              </a:spcBef>
              <a:spcAft>
                <a:spcPts val="600"/>
              </a:spcAft>
              <a:buSzPct val="68000"/>
              <a:buNone/>
              <a:defRPr/>
            </a:pPr>
            <a:r>
              <a:rPr lang="en-US" sz="2800" dirty="0" smtClean="0">
                <a:latin typeface="Calibri" pitchFamily="34" charset="0"/>
              </a:rPr>
              <a:t>Information </a:t>
            </a:r>
            <a:r>
              <a:rPr lang="en-US" sz="2800" dirty="0">
                <a:latin typeface="Calibri" pitchFamily="34" charset="0"/>
              </a:rPr>
              <a:t>that may be helpful but does not come directly from ICH </a:t>
            </a:r>
            <a:r>
              <a:rPr lang="en-US" sz="2800" dirty="0" smtClean="0">
                <a:latin typeface="Calibri" pitchFamily="34" charset="0"/>
              </a:rPr>
              <a:t>or 45 CFR </a:t>
            </a:r>
            <a:r>
              <a:rPr lang="en-US" sz="2800" dirty="0">
                <a:latin typeface="Calibri" pitchFamily="34" charset="0"/>
              </a:rPr>
              <a:t>46 is identified by this icon</a:t>
            </a:r>
            <a:r>
              <a:rPr lang="en-US" sz="2800" dirty="0" smtClean="0">
                <a:latin typeface="Calibri" pitchFamily="34" charset="0"/>
              </a:rPr>
              <a:t>.</a:t>
            </a:r>
            <a:endParaRPr lang="en-US" sz="2800" dirty="0">
              <a:latin typeface="Calibri" pitchFamily="34" charset="0"/>
            </a:endParaRPr>
          </a:p>
        </p:txBody>
      </p:sp>
      <p:sp>
        <p:nvSpPr>
          <p:cNvPr id="2" name="Title 1"/>
          <p:cNvSpPr>
            <a:spLocks noGrp="1"/>
          </p:cNvSpPr>
          <p:nvPr>
            <p:ph type="title"/>
          </p:nvPr>
        </p:nvSpPr>
        <p:spPr/>
        <p:txBody>
          <a:bodyPr>
            <a:noAutofit/>
          </a:bodyPr>
          <a:lstStyle/>
          <a:p>
            <a:r>
              <a:rPr lang="en-US" sz="3600" dirty="0" smtClean="0">
                <a:solidFill>
                  <a:srgbClr val="213955"/>
                </a:solidFill>
                <a:effectLst/>
                <a:latin typeface="Calibri" pitchFamily="34" charset="0"/>
              </a:rPr>
              <a:t>Disclaimer </a:t>
            </a:r>
            <a:r>
              <a:rPr lang="en-US" sz="1800" b="0" dirty="0" smtClean="0">
                <a:solidFill>
                  <a:srgbClr val="213955"/>
                </a:solidFill>
                <a:effectLst/>
                <a:latin typeface="Calibri" pitchFamily="34" charset="0"/>
              </a:rPr>
              <a:t>(continued)</a:t>
            </a:r>
            <a:endParaRPr lang="en-US" sz="1800" b="0" dirty="0">
              <a:solidFill>
                <a:srgbClr val="213955"/>
              </a:solidFill>
              <a:effectLst/>
              <a:latin typeface="Calibri" pitchFamily="34" charset="0"/>
            </a:endParaRPr>
          </a:p>
        </p:txBody>
      </p:sp>
    </p:spTree>
    <p:extLst>
      <p:ext uri="{BB962C8B-B14F-4D97-AF65-F5344CB8AC3E}">
        <p14:creationId xmlns:p14="http://schemas.microsoft.com/office/powerpoint/2010/main" val="377847373"/>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4" name="Slide Number Placeholder 3"/>
          <p:cNvSpPr>
            <a:spLocks noGrp="1"/>
          </p:cNvSpPr>
          <p:nvPr>
            <p:ph type="sldNum" sz="quarter" idx="11"/>
          </p:nvPr>
        </p:nvSpPr>
        <p:spPr bwMode="auto">
          <a:noFill/>
          <a:ln>
            <a:miter lim="800000"/>
            <a:headEnd/>
            <a:tailEnd/>
          </a:ln>
        </p:spPr>
        <p:txBody>
          <a:bodyPr wrap="square" lIns="91440" tIns="45720" rIns="91440" bIns="45720" numCol="1" anchorCtr="0" compatLnSpc="1">
            <a:prstTxWarp prst="textNoShape">
              <a:avLst/>
            </a:prstTxWarp>
          </a:bodyPr>
          <a:lstStyle/>
          <a:p>
            <a:fld id="{A2E2F15B-64B7-44B1-9C5B-770C8C38F217}" type="slidenum">
              <a:rPr lang="en-US" smtClean="0">
                <a:ea typeface="MS PGothic" pitchFamily="34" charset="-128"/>
                <a:cs typeface="Arial" charset="0"/>
              </a:rPr>
              <a:pPr/>
              <a:t>40</a:t>
            </a:fld>
            <a:endParaRPr lang="en-US" dirty="0" smtClean="0">
              <a:ea typeface="MS PGothic" pitchFamily="34" charset="-128"/>
              <a:cs typeface="Arial" charset="0"/>
            </a:endParaRPr>
          </a:p>
        </p:txBody>
      </p:sp>
      <p:sp>
        <p:nvSpPr>
          <p:cNvPr id="25602" name="Content Placeholder 1"/>
          <p:cNvSpPr>
            <a:spLocks noGrp="1"/>
          </p:cNvSpPr>
          <p:nvPr>
            <p:ph idx="1"/>
          </p:nvPr>
        </p:nvSpPr>
        <p:spPr/>
        <p:txBody>
          <a:bodyPr/>
          <a:lstStyle/>
          <a:p>
            <a:pPr>
              <a:spcAft>
                <a:spcPts val="600"/>
              </a:spcAft>
            </a:pPr>
            <a:r>
              <a:rPr lang="en-US" sz="2400" dirty="0" smtClean="0">
                <a:latin typeface="Calibri" pitchFamily="34" charset="0"/>
              </a:rPr>
              <a:t>Insufficient evidence of Investigator involvement/oversight</a:t>
            </a:r>
          </a:p>
          <a:p>
            <a:pPr>
              <a:spcAft>
                <a:spcPts val="600"/>
              </a:spcAft>
            </a:pPr>
            <a:r>
              <a:rPr lang="en-US" sz="2400" dirty="0" smtClean="0">
                <a:latin typeface="Calibri" pitchFamily="34" charset="0"/>
              </a:rPr>
              <a:t>No documented delegation of responsibility/scope of work</a:t>
            </a:r>
          </a:p>
          <a:p>
            <a:pPr>
              <a:spcAft>
                <a:spcPts val="600"/>
              </a:spcAft>
            </a:pPr>
            <a:r>
              <a:rPr lang="en-US" sz="2400" dirty="0" smtClean="0">
                <a:latin typeface="Calibri" pitchFamily="34" charset="0"/>
              </a:rPr>
              <a:t>Failure to adhere to protocol requirements</a:t>
            </a:r>
          </a:p>
          <a:p>
            <a:pPr>
              <a:spcAft>
                <a:spcPts val="600"/>
              </a:spcAft>
            </a:pPr>
            <a:r>
              <a:rPr lang="en-US" sz="2400" dirty="0" smtClean="0">
                <a:latin typeface="Calibri" pitchFamily="34" charset="0"/>
              </a:rPr>
              <a:t>Inadequate source documents</a:t>
            </a:r>
          </a:p>
          <a:p>
            <a:pPr>
              <a:spcAft>
                <a:spcPts val="600"/>
              </a:spcAft>
            </a:pPr>
            <a:r>
              <a:rPr lang="en-US" sz="2400" dirty="0" smtClean="0">
                <a:latin typeface="Calibri" pitchFamily="34" charset="0"/>
              </a:rPr>
              <a:t>Changes made to original records without audit trail of when, why, by whom</a:t>
            </a:r>
          </a:p>
          <a:p>
            <a:pPr>
              <a:spcAft>
                <a:spcPts val="600"/>
              </a:spcAft>
            </a:pPr>
            <a:r>
              <a:rPr lang="en-US" sz="2400" dirty="0" smtClean="0">
                <a:latin typeface="Calibri" pitchFamily="34" charset="0"/>
              </a:rPr>
              <a:t>Failure to report UPs/SAEs appropriately</a:t>
            </a:r>
          </a:p>
          <a:p>
            <a:pPr>
              <a:spcAft>
                <a:spcPts val="600"/>
              </a:spcAft>
            </a:pPr>
            <a:r>
              <a:rPr lang="en-US" sz="2400" dirty="0" smtClean="0">
                <a:latin typeface="Calibri" pitchFamily="34" charset="0"/>
              </a:rPr>
              <a:t>Participants not signing most current version of consent form</a:t>
            </a:r>
          </a:p>
          <a:p>
            <a:pPr>
              <a:spcAft>
                <a:spcPts val="600"/>
              </a:spcAft>
            </a:pPr>
            <a:r>
              <a:rPr lang="en-US" sz="2400" i="1" dirty="0" smtClean="0">
                <a:solidFill>
                  <a:srgbClr val="008080"/>
                </a:solidFill>
                <a:latin typeface="Calibri" pitchFamily="34" charset="0"/>
              </a:rPr>
              <a:t>Inadequate product accountability records</a:t>
            </a:r>
          </a:p>
        </p:txBody>
      </p:sp>
      <p:sp>
        <p:nvSpPr>
          <p:cNvPr id="3" name="Title 2"/>
          <p:cNvSpPr>
            <a:spLocks noGrp="1"/>
          </p:cNvSpPr>
          <p:nvPr>
            <p:ph type="title"/>
          </p:nvPr>
        </p:nvSpPr>
        <p:spPr>
          <a:xfrm>
            <a:off x="1143000" y="274638"/>
            <a:ext cx="7696200" cy="1143000"/>
          </a:xfrm>
        </p:spPr>
        <p:txBody>
          <a:bodyPr>
            <a:normAutofit/>
          </a:bodyPr>
          <a:lstStyle/>
          <a:p>
            <a:pPr>
              <a:lnSpc>
                <a:spcPct val="80000"/>
              </a:lnSpc>
              <a:defRPr/>
            </a:pPr>
            <a:r>
              <a:rPr lang="en-US" sz="3600" dirty="0" smtClean="0">
                <a:solidFill>
                  <a:srgbClr val="213955"/>
                </a:solidFill>
                <a:effectLst/>
                <a:latin typeface="Calibri" pitchFamily="34" charset="0"/>
              </a:rPr>
              <a:t>Examples of Common Non-Compliance</a:t>
            </a:r>
            <a:endParaRPr lang="en-US" sz="3600" dirty="0">
              <a:solidFill>
                <a:srgbClr val="213955"/>
              </a:solidFill>
              <a:effectLst/>
              <a:latin typeface="Calibri" pitchFamily="34" charset="0"/>
            </a:endParaRPr>
          </a:p>
        </p:txBody>
      </p:sp>
      <p:pic>
        <p:nvPicPr>
          <p:cNvPr id="6" name="Picture 2" descr="Information that may be helpful but does not come directly from ICH or 45 CFR 46 is identified by this icon." title="Information Sidebars icon"/>
          <p:cNvPicPr>
            <a:picLocks noChangeAspect="1" noChangeArrowheads="1"/>
          </p:cNvPicPr>
          <p:nvPr/>
        </p:nvPicPr>
        <p:blipFill>
          <a:blip r:embed="rId2"/>
          <a:srcRect/>
          <a:stretch>
            <a:fillRect/>
          </a:stretch>
        </p:blipFill>
        <p:spPr bwMode="auto">
          <a:xfrm>
            <a:off x="228600" y="533400"/>
            <a:ext cx="837075" cy="617538"/>
          </a:xfrm>
          <a:prstGeom prst="rect">
            <a:avLst/>
          </a:prstGeom>
          <a:noFill/>
        </p:spPr>
      </p:pic>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4" name="Slide Number Placeholder 3"/>
          <p:cNvSpPr>
            <a:spLocks noGrp="1"/>
          </p:cNvSpPr>
          <p:nvPr>
            <p:ph type="sldNum" sz="quarter" idx="11"/>
          </p:nvPr>
        </p:nvSpPr>
        <p:spPr bwMode="auto">
          <a:prstGeom prst="rect">
            <a:avLst/>
          </a:prstGeom>
          <a:noFill/>
          <a:ln>
            <a:miter lim="800000"/>
            <a:headEnd/>
            <a:tailEnd/>
          </a:ln>
        </p:spPr>
        <p:txBody>
          <a:bodyPr wrap="square" lIns="91440" tIns="45720" rIns="91440" bIns="45720" numCol="1" anchorCtr="0" compatLnSpc="1">
            <a:prstTxWarp prst="textNoShape">
              <a:avLst/>
            </a:prstTxWarp>
          </a:bodyPr>
          <a:lstStyle/>
          <a:p>
            <a:fld id="{576577C8-AC3E-4440-90EA-976C2B616B54}" type="slidenum">
              <a:rPr lang="en-US" smtClean="0">
                <a:latin typeface="Calibri" pitchFamily="34" charset="0"/>
                <a:ea typeface="MS PGothic" pitchFamily="34" charset="-128"/>
              </a:rPr>
              <a:pPr/>
              <a:t>41</a:t>
            </a:fld>
            <a:endParaRPr lang="en-US" dirty="0" smtClean="0">
              <a:latin typeface="Calibri" pitchFamily="34" charset="0"/>
              <a:ea typeface="MS PGothic" pitchFamily="34" charset="-128"/>
            </a:endParaRPr>
          </a:p>
        </p:txBody>
      </p:sp>
      <p:sp>
        <p:nvSpPr>
          <p:cNvPr id="35842" name="Content Placeholder 1"/>
          <p:cNvSpPr>
            <a:spLocks noGrp="1"/>
          </p:cNvSpPr>
          <p:nvPr>
            <p:ph idx="1"/>
          </p:nvPr>
        </p:nvSpPr>
        <p:spPr/>
        <p:txBody>
          <a:bodyPr/>
          <a:lstStyle/>
          <a:p>
            <a:pPr>
              <a:spcAft>
                <a:spcPts val="600"/>
              </a:spcAft>
            </a:pPr>
            <a:r>
              <a:rPr lang="en-US" sz="2800" dirty="0" smtClean="0">
                <a:latin typeface="Calibri" pitchFamily="34" charset="0"/>
              </a:rPr>
              <a:t>Non-compliance runs the gamut from simple mistakes to fraud.</a:t>
            </a:r>
          </a:p>
          <a:p>
            <a:pPr>
              <a:spcAft>
                <a:spcPts val="600"/>
              </a:spcAft>
            </a:pPr>
            <a:r>
              <a:rPr lang="en-US" sz="2800" dirty="0" smtClean="0">
                <a:latin typeface="Calibri" pitchFamily="34" charset="0"/>
              </a:rPr>
              <a:t>Even simple mistakes can be costly! </a:t>
            </a:r>
          </a:p>
          <a:p>
            <a:pPr lvl="1">
              <a:spcAft>
                <a:spcPts val="600"/>
              </a:spcAft>
            </a:pPr>
            <a:r>
              <a:rPr lang="en-US" sz="2400" dirty="0" smtClean="0">
                <a:latin typeface="Calibri" pitchFamily="34" charset="0"/>
              </a:rPr>
              <a:t>Consent</a:t>
            </a:r>
          </a:p>
          <a:p>
            <a:pPr lvl="1">
              <a:spcAft>
                <a:spcPts val="600"/>
              </a:spcAft>
            </a:pPr>
            <a:r>
              <a:rPr lang="en-US" sz="2400" dirty="0" smtClean="0">
                <a:latin typeface="Calibri" pitchFamily="34" charset="0"/>
              </a:rPr>
              <a:t>Specimen handling and processing (labeling, etc.)</a:t>
            </a:r>
          </a:p>
          <a:p>
            <a:pPr>
              <a:spcAft>
                <a:spcPts val="600"/>
              </a:spcAft>
            </a:pPr>
            <a:r>
              <a:rPr lang="en-US" sz="2800" dirty="0" smtClean="0">
                <a:latin typeface="Calibri" pitchFamily="34" charset="0"/>
              </a:rPr>
              <a:t>Consequences can range from:</a:t>
            </a:r>
          </a:p>
          <a:p>
            <a:pPr lvl="1">
              <a:spcAft>
                <a:spcPts val="600"/>
              </a:spcAft>
            </a:pPr>
            <a:r>
              <a:rPr lang="en-US" sz="2400" dirty="0" smtClean="0">
                <a:latin typeface="Calibri" pitchFamily="34" charset="0"/>
              </a:rPr>
              <a:t>Loss of data (Subject, Site, or Study data considered invalid)</a:t>
            </a:r>
          </a:p>
          <a:p>
            <a:pPr lvl="1">
              <a:spcAft>
                <a:spcPts val="600"/>
              </a:spcAft>
            </a:pPr>
            <a:r>
              <a:rPr lang="en-US" sz="2400" dirty="0" smtClean="0">
                <a:latin typeface="Calibri" pitchFamily="34" charset="0"/>
              </a:rPr>
              <a:t>Professional/reputational risk for PI and institution</a:t>
            </a:r>
          </a:p>
        </p:txBody>
      </p:sp>
      <p:sp>
        <p:nvSpPr>
          <p:cNvPr id="3" name="Title 2"/>
          <p:cNvSpPr>
            <a:spLocks noGrp="1"/>
          </p:cNvSpPr>
          <p:nvPr>
            <p:ph type="title"/>
          </p:nvPr>
        </p:nvSpPr>
        <p:spPr>
          <a:xfrm>
            <a:off x="1143000" y="274638"/>
            <a:ext cx="7543800" cy="1143000"/>
          </a:xfrm>
        </p:spPr>
        <p:txBody>
          <a:bodyPr>
            <a:noAutofit/>
          </a:bodyPr>
          <a:lstStyle/>
          <a:p>
            <a:pPr>
              <a:lnSpc>
                <a:spcPct val="80000"/>
              </a:lnSpc>
              <a:defRPr/>
            </a:pPr>
            <a:r>
              <a:rPr lang="en-US" sz="3600" dirty="0" smtClean="0">
                <a:solidFill>
                  <a:srgbClr val="213955"/>
                </a:solidFill>
                <a:effectLst/>
                <a:latin typeface="Calibri" pitchFamily="34" charset="0"/>
              </a:rPr>
              <a:t>Consequences of Non-Compliance</a:t>
            </a:r>
          </a:p>
        </p:txBody>
      </p:sp>
      <p:pic>
        <p:nvPicPr>
          <p:cNvPr id="5" name="Picture 2" descr="Information that may be helpful but does not come directly from ICH or 45 CFR 46 is identified by this icon." title="Information Sidebars icon"/>
          <p:cNvPicPr>
            <a:picLocks noChangeAspect="1" noChangeArrowheads="1"/>
          </p:cNvPicPr>
          <p:nvPr/>
        </p:nvPicPr>
        <p:blipFill>
          <a:blip r:embed="rId2"/>
          <a:srcRect/>
          <a:stretch>
            <a:fillRect/>
          </a:stretch>
        </p:blipFill>
        <p:spPr bwMode="auto">
          <a:xfrm>
            <a:off x="229725" y="533400"/>
            <a:ext cx="837075" cy="617538"/>
          </a:xfrm>
          <a:prstGeom prst="rect">
            <a:avLst/>
          </a:prstGeom>
          <a:noFill/>
        </p:spPr>
      </p:pic>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8" name="Slide Number Placeholder 3"/>
          <p:cNvSpPr>
            <a:spLocks noGrp="1"/>
          </p:cNvSpPr>
          <p:nvPr>
            <p:ph type="sldNum" sz="quarter" idx="11"/>
          </p:nvPr>
        </p:nvSpPr>
        <p:spPr bwMode="auto">
          <a:prstGeom prst="rect">
            <a:avLst/>
          </a:prstGeom>
          <a:noFill/>
          <a:ln>
            <a:miter lim="800000"/>
            <a:headEnd/>
            <a:tailEnd/>
          </a:ln>
        </p:spPr>
        <p:txBody>
          <a:bodyPr wrap="square" lIns="91440" tIns="45720" rIns="91440" bIns="45720" numCol="1" anchorCtr="0" compatLnSpc="1">
            <a:prstTxWarp prst="textNoShape">
              <a:avLst/>
            </a:prstTxWarp>
          </a:bodyPr>
          <a:lstStyle/>
          <a:p>
            <a:fld id="{A9260E9D-087E-4A9B-AB4E-05CD6BBF762B}" type="slidenum">
              <a:rPr lang="en-US" smtClean="0">
                <a:latin typeface="Calibri" pitchFamily="34" charset="0"/>
                <a:ea typeface="MS PGothic" pitchFamily="34" charset="-128"/>
              </a:rPr>
              <a:pPr/>
              <a:t>42</a:t>
            </a:fld>
            <a:endParaRPr lang="en-US" dirty="0" smtClean="0">
              <a:latin typeface="Calibri" pitchFamily="34" charset="0"/>
              <a:ea typeface="MS PGothic" pitchFamily="34" charset="-128"/>
            </a:endParaRPr>
          </a:p>
        </p:txBody>
      </p:sp>
      <p:sp>
        <p:nvSpPr>
          <p:cNvPr id="36866" name="Content Placeholder 1"/>
          <p:cNvSpPr>
            <a:spLocks noGrp="1"/>
          </p:cNvSpPr>
          <p:nvPr>
            <p:ph idx="1"/>
          </p:nvPr>
        </p:nvSpPr>
        <p:spPr/>
        <p:txBody>
          <a:bodyPr/>
          <a:lstStyle/>
          <a:p>
            <a:pPr>
              <a:spcAft>
                <a:spcPts val="600"/>
              </a:spcAft>
            </a:pPr>
            <a:r>
              <a:rPr lang="en-US" sz="2800" dirty="0" smtClean="0">
                <a:latin typeface="Calibri" pitchFamily="34" charset="0"/>
              </a:rPr>
              <a:t>Understanding is key to protecting subject safety and integrity of data</a:t>
            </a:r>
          </a:p>
          <a:p>
            <a:pPr>
              <a:spcAft>
                <a:spcPts val="600"/>
              </a:spcAft>
            </a:pPr>
            <a:r>
              <a:rPr lang="en-US" sz="2800" dirty="0" smtClean="0">
                <a:latin typeface="Calibri" pitchFamily="34" charset="0"/>
              </a:rPr>
              <a:t>Monitoring and quality management help ensure compliance</a:t>
            </a:r>
          </a:p>
          <a:p>
            <a:pPr>
              <a:spcAft>
                <a:spcPts val="600"/>
              </a:spcAft>
            </a:pPr>
            <a:r>
              <a:rPr lang="en-US" sz="2800" dirty="0" smtClean="0">
                <a:latin typeface="Calibri" pitchFamily="34" charset="0"/>
              </a:rPr>
              <a:t>Ultimately, it is the PI’s responsibility</a:t>
            </a:r>
          </a:p>
        </p:txBody>
      </p:sp>
      <p:sp>
        <p:nvSpPr>
          <p:cNvPr id="3" name="Title 2"/>
          <p:cNvSpPr>
            <a:spLocks noGrp="1"/>
          </p:cNvSpPr>
          <p:nvPr>
            <p:ph type="title"/>
          </p:nvPr>
        </p:nvSpPr>
        <p:spPr>
          <a:xfrm>
            <a:off x="1143000" y="274638"/>
            <a:ext cx="7543800" cy="1143000"/>
          </a:xfrm>
        </p:spPr>
        <p:txBody>
          <a:bodyPr>
            <a:noAutofit/>
          </a:bodyPr>
          <a:lstStyle/>
          <a:p>
            <a:pPr>
              <a:defRPr/>
            </a:pPr>
            <a:r>
              <a:rPr lang="en-US" sz="3600" dirty="0" smtClean="0">
                <a:solidFill>
                  <a:srgbClr val="213955"/>
                </a:solidFill>
                <a:effectLst/>
                <a:latin typeface="Calibri" pitchFamily="34" charset="0"/>
              </a:rPr>
              <a:t>Applying GCP to Your Study</a:t>
            </a:r>
          </a:p>
        </p:txBody>
      </p:sp>
      <p:pic>
        <p:nvPicPr>
          <p:cNvPr id="5" name="Picture 2" descr="Information that may be helpful but does not come directly from ICH or 45 CFR 46 is identified by this icon." title="Information Sidebars icon"/>
          <p:cNvPicPr>
            <a:picLocks noChangeAspect="1" noChangeArrowheads="1"/>
          </p:cNvPicPr>
          <p:nvPr/>
        </p:nvPicPr>
        <p:blipFill>
          <a:blip r:embed="rId2"/>
          <a:srcRect/>
          <a:stretch>
            <a:fillRect/>
          </a:stretch>
        </p:blipFill>
        <p:spPr bwMode="auto">
          <a:xfrm>
            <a:off x="228600" y="491331"/>
            <a:ext cx="837075" cy="617538"/>
          </a:xfrm>
          <a:prstGeom prst="rect">
            <a:avLst/>
          </a:prstGeom>
          <a:noFill/>
        </p:spPr>
      </p:pic>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pPr marL="365125" lvl="1" indent="-255588" defTabSz="457200">
              <a:lnSpc>
                <a:spcPct val="90000"/>
              </a:lnSpc>
              <a:spcBef>
                <a:spcPts val="1200"/>
              </a:spcBef>
              <a:spcAft>
                <a:spcPts val="600"/>
              </a:spcAft>
              <a:buSzPct val="68000"/>
              <a:buFont typeface="Wingdings 3" pitchFamily="18" charset="2"/>
              <a:buChar char=""/>
              <a:defRPr/>
            </a:pPr>
            <a:r>
              <a:rPr lang="en-US" sz="2800" dirty="0" smtClean="0">
                <a:latin typeface="Calibri" pitchFamily="34" charset="0"/>
              </a:rPr>
              <a:t>Q&amp;A</a:t>
            </a:r>
          </a:p>
          <a:p>
            <a:pPr marL="365125" lvl="1" indent="-255588" defTabSz="457200">
              <a:lnSpc>
                <a:spcPct val="90000"/>
              </a:lnSpc>
              <a:spcBef>
                <a:spcPts val="1200"/>
              </a:spcBef>
              <a:spcAft>
                <a:spcPts val="600"/>
              </a:spcAft>
              <a:buSzPct val="68000"/>
              <a:buFont typeface="Wingdings 3" pitchFamily="18" charset="2"/>
              <a:buChar char=""/>
              <a:defRPr/>
            </a:pPr>
            <a:r>
              <a:rPr lang="en-US" sz="2800" dirty="0" smtClean="0">
                <a:latin typeface="Calibri" pitchFamily="34" charset="0"/>
              </a:rPr>
              <a:t>Resources</a:t>
            </a:r>
          </a:p>
          <a:p>
            <a:pPr marL="365125" lvl="1" indent="-255588" defTabSz="457200">
              <a:lnSpc>
                <a:spcPct val="90000"/>
              </a:lnSpc>
              <a:spcBef>
                <a:spcPts val="1200"/>
              </a:spcBef>
              <a:spcAft>
                <a:spcPts val="600"/>
              </a:spcAft>
              <a:buSzPct val="68000"/>
              <a:buFont typeface="Wingdings 3" pitchFamily="18" charset="2"/>
              <a:buChar char=""/>
              <a:defRPr/>
            </a:pPr>
            <a:r>
              <a:rPr lang="en-US" sz="2800" dirty="0" smtClean="0">
                <a:latin typeface="Calibri" pitchFamily="34" charset="0"/>
              </a:rPr>
              <a:t>NIDCR Forms</a:t>
            </a:r>
          </a:p>
        </p:txBody>
      </p:sp>
      <p:sp>
        <p:nvSpPr>
          <p:cNvPr id="2" name="Title 1"/>
          <p:cNvSpPr>
            <a:spLocks noGrp="1"/>
          </p:cNvSpPr>
          <p:nvPr>
            <p:ph type="title"/>
          </p:nvPr>
        </p:nvSpPr>
        <p:spPr/>
        <p:txBody>
          <a:bodyPr>
            <a:normAutofit/>
          </a:bodyPr>
          <a:lstStyle/>
          <a:p>
            <a:r>
              <a:rPr lang="en-US" sz="3600" dirty="0" smtClean="0">
                <a:solidFill>
                  <a:srgbClr val="213955"/>
                </a:solidFill>
                <a:effectLst/>
                <a:latin typeface="Calibri" pitchFamily="34" charset="0"/>
              </a:rPr>
              <a:t>Wrapping It All Up</a:t>
            </a:r>
            <a:endParaRPr lang="en-US" sz="3600" dirty="0">
              <a:solidFill>
                <a:srgbClr val="213955"/>
              </a:solidFill>
              <a:effectLst/>
              <a:latin typeface="Calibri" pitchFamily="34" charset="0"/>
            </a:endParaRPr>
          </a:p>
        </p:txBody>
      </p:sp>
      <p:sp>
        <p:nvSpPr>
          <p:cNvPr id="8" name="Slide Number Placeholder 9"/>
          <p:cNvSpPr>
            <a:spLocks noGrp="1"/>
          </p:cNvSpPr>
          <p:nvPr>
            <p:ph type="sldNum" sz="quarter" idx="11"/>
          </p:nvPr>
        </p:nvSpPr>
        <p:spPr bwMode="auto">
          <a:noFill/>
          <a:ln>
            <a:miter lim="800000"/>
            <a:headEnd/>
            <a:tailEnd/>
          </a:ln>
        </p:spPr>
        <p:txBody>
          <a:bodyPr wrap="square" lIns="91440" tIns="45720" rIns="91440" bIns="45720" numCol="1" anchorCtr="0" compatLnSpc="1">
            <a:prstTxWarp prst="textNoShape">
              <a:avLst/>
            </a:prstTxWarp>
          </a:bodyPr>
          <a:lstStyle/>
          <a:p>
            <a:fld id="{DD1E1E33-A4AD-4AED-901E-751F0BF7804E}" type="slidenum">
              <a:rPr lang="en-US" smtClean="0">
                <a:ea typeface="MS PGothic" pitchFamily="34" charset="-128"/>
              </a:rPr>
              <a:pPr/>
              <a:t>43</a:t>
            </a:fld>
            <a:endParaRPr lang="en-US" dirty="0" smtClean="0">
              <a:ea typeface="MS PGothic" pitchFamily="34" charset="-128"/>
            </a:endParaRPr>
          </a:p>
        </p:txBody>
      </p:sp>
    </p:spTree>
    <p:extLst>
      <p:ext uri="{BB962C8B-B14F-4D97-AF65-F5344CB8AC3E}">
        <p14:creationId xmlns:p14="http://schemas.microsoft.com/office/powerpoint/2010/main" val="801223225"/>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286000"/>
            <a:ext cx="7024744" cy="1143000"/>
          </a:xfrm>
        </p:spPr>
        <p:txBody>
          <a:bodyPr>
            <a:normAutofit/>
          </a:bodyPr>
          <a:lstStyle/>
          <a:p>
            <a:pPr algn="ctr"/>
            <a:r>
              <a:rPr lang="en-US" sz="4400" dirty="0" smtClean="0">
                <a:solidFill>
                  <a:srgbClr val="213955"/>
                </a:solidFill>
                <a:effectLst/>
                <a:latin typeface="Calibri" pitchFamily="34" charset="0"/>
              </a:rPr>
              <a:t>Questions?</a:t>
            </a:r>
            <a:endParaRPr lang="en-US" sz="4400" dirty="0">
              <a:solidFill>
                <a:srgbClr val="213955"/>
              </a:solidFill>
              <a:effectLst/>
              <a:latin typeface="Calibri" pitchFamily="34" charset="0"/>
            </a:endParaRPr>
          </a:p>
        </p:txBody>
      </p:sp>
      <p:sp>
        <p:nvSpPr>
          <p:cNvPr id="7" name="Slide Number Placeholder 9"/>
          <p:cNvSpPr>
            <a:spLocks noGrp="1"/>
          </p:cNvSpPr>
          <p:nvPr>
            <p:ph type="sldNum" sz="quarter" idx="11"/>
          </p:nvPr>
        </p:nvSpPr>
        <p:spPr bwMode="auto">
          <a:xfrm>
            <a:off x="8647113" y="6408738"/>
            <a:ext cx="366712" cy="365125"/>
          </a:xfrm>
          <a:noFill/>
          <a:ln>
            <a:miter lim="800000"/>
            <a:headEnd/>
            <a:tailEnd/>
          </a:ln>
        </p:spPr>
        <p:txBody>
          <a:bodyPr wrap="square" lIns="91440" tIns="45720" rIns="91440" bIns="45720" numCol="1" anchorCtr="0" compatLnSpc="1">
            <a:prstTxWarp prst="textNoShape">
              <a:avLst/>
            </a:prstTxWarp>
          </a:bodyPr>
          <a:lstStyle/>
          <a:p>
            <a:fld id="{DD1E1E33-A4AD-4AED-901E-751F0BF7804E}" type="slidenum">
              <a:rPr lang="en-US" smtClean="0">
                <a:ea typeface="MS PGothic" pitchFamily="34" charset="-128"/>
              </a:rPr>
              <a:pPr/>
              <a:t>44</a:t>
            </a:fld>
            <a:endParaRPr lang="en-US" dirty="0" smtClean="0">
              <a:ea typeface="MS PGothic" pitchFamily="34" charset="-128"/>
            </a:endParaRPr>
          </a:p>
        </p:txBody>
      </p:sp>
    </p:spTree>
    <p:extLst>
      <p:ext uri="{BB962C8B-B14F-4D97-AF65-F5344CB8AC3E}">
        <p14:creationId xmlns:p14="http://schemas.microsoft.com/office/powerpoint/2010/main" val="801223225"/>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9" name="Rectangle 5"/>
          <p:cNvSpPr>
            <a:spLocks noChangeArrowheads="1"/>
          </p:cNvSpPr>
          <p:nvPr/>
        </p:nvSpPr>
        <p:spPr bwMode="auto">
          <a:xfrm>
            <a:off x="8647113" y="6550025"/>
            <a:ext cx="325437" cy="246063"/>
          </a:xfrm>
          <a:prstGeom prst="rect">
            <a:avLst/>
          </a:prstGeom>
          <a:noFill/>
          <a:ln w="9525">
            <a:noFill/>
            <a:miter lim="800000"/>
            <a:headEnd/>
            <a:tailEnd/>
          </a:ln>
        </p:spPr>
        <p:txBody>
          <a:bodyPr wrap="none">
            <a:spAutoFit/>
          </a:bodyPr>
          <a:lstStyle/>
          <a:p>
            <a:fld id="{C9CED2E1-BCAA-41A8-BD33-628F3D0EA7AF}" type="slidenum">
              <a:rPr lang="en-US" sz="1000">
                <a:cs typeface="Arial" charset="0"/>
              </a:rPr>
              <a:pPr/>
              <a:t>45</a:t>
            </a:fld>
            <a:endParaRPr lang="en-US" sz="1000" dirty="0">
              <a:cs typeface="Arial" charset="0"/>
            </a:endParaRPr>
          </a:p>
        </p:txBody>
      </p:sp>
      <p:sp>
        <p:nvSpPr>
          <p:cNvPr id="36866" name="Content Placeholder 1"/>
          <p:cNvSpPr>
            <a:spLocks noGrp="1"/>
          </p:cNvSpPr>
          <p:nvPr>
            <p:ph idx="1"/>
          </p:nvPr>
        </p:nvSpPr>
        <p:spPr/>
        <p:txBody>
          <a:bodyPr/>
          <a:lstStyle/>
          <a:p>
            <a:pPr>
              <a:spcAft>
                <a:spcPts val="600"/>
              </a:spcAft>
              <a:defRPr/>
            </a:pPr>
            <a:r>
              <a:rPr lang="en-US" sz="2400" dirty="0" smtClean="0">
                <a:latin typeface="Calibri" pitchFamily="34" charset="0"/>
              </a:rPr>
              <a:t>Electronic Code of Federal Regulations</a:t>
            </a:r>
          </a:p>
          <a:p>
            <a:pPr lvl="1">
              <a:spcAft>
                <a:spcPts val="600"/>
              </a:spcAft>
              <a:buSzPct val="68000"/>
              <a:defRPr/>
            </a:pPr>
            <a:r>
              <a:rPr lang="en-US" sz="2000" dirty="0">
                <a:latin typeface="Calibri" pitchFamily="34" charset="0"/>
                <a:hlinkClick r:id="rId2"/>
              </a:rPr>
              <a:t>http://www.ecfr.gov/cgi-bin/text-idx?c=ecfr&amp;tpl=%</a:t>
            </a:r>
            <a:r>
              <a:rPr lang="en-US" sz="2000" dirty="0" smtClean="0">
                <a:latin typeface="Calibri" pitchFamily="34" charset="0"/>
                <a:hlinkClick r:id="rId2"/>
              </a:rPr>
              <a:t>2Findex.tpl</a:t>
            </a:r>
            <a:endParaRPr lang="en-US" sz="2000" dirty="0" smtClean="0">
              <a:latin typeface="Calibri" pitchFamily="34" charset="0"/>
            </a:endParaRPr>
          </a:p>
          <a:p>
            <a:pPr lvl="1">
              <a:spcAft>
                <a:spcPts val="600"/>
              </a:spcAft>
              <a:buSzPct val="68000"/>
              <a:defRPr/>
            </a:pPr>
            <a:endParaRPr lang="en-US" sz="2000" dirty="0">
              <a:latin typeface="Calibri" pitchFamily="34" charset="0"/>
            </a:endParaRPr>
          </a:p>
          <a:p>
            <a:pPr marL="365125" lvl="1" indent="-255588">
              <a:spcBef>
                <a:spcPts val="400"/>
              </a:spcBef>
              <a:spcAft>
                <a:spcPts val="600"/>
              </a:spcAft>
              <a:buSzPct val="68000"/>
              <a:buFont typeface="Wingdings 3" pitchFamily="18" charset="2"/>
              <a:buChar char=""/>
              <a:defRPr/>
            </a:pPr>
            <a:r>
              <a:rPr lang="en-US" sz="2400" dirty="0" smtClean="0">
                <a:latin typeface="Calibri" pitchFamily="34" charset="0"/>
              </a:rPr>
              <a:t>Office for Human Research Protections (OHRP)</a:t>
            </a:r>
          </a:p>
          <a:p>
            <a:pPr lvl="1">
              <a:spcAft>
                <a:spcPts val="600"/>
              </a:spcAft>
              <a:buSzPct val="68000"/>
              <a:defRPr/>
            </a:pPr>
            <a:r>
              <a:rPr lang="en-US" sz="2000" dirty="0" smtClean="0">
                <a:latin typeface="Calibri" pitchFamily="34" charset="0"/>
                <a:hlinkClick r:id="rId3"/>
              </a:rPr>
              <a:t>http://www.hhs.gov/ohrp/</a:t>
            </a:r>
            <a:endParaRPr lang="en-US" sz="2000" dirty="0" smtClean="0">
              <a:latin typeface="Calibri" pitchFamily="34" charset="0"/>
              <a:hlinkClick r:id="rId4"/>
            </a:endParaRPr>
          </a:p>
          <a:p>
            <a:pPr lvl="1">
              <a:spcAft>
                <a:spcPts val="600"/>
              </a:spcAft>
              <a:defRPr/>
            </a:pPr>
            <a:endParaRPr lang="en-US" sz="2000" dirty="0" smtClean="0">
              <a:latin typeface="Calibri" pitchFamily="34" charset="0"/>
            </a:endParaRPr>
          </a:p>
          <a:p>
            <a:pPr marL="365125" lvl="1" indent="-255588">
              <a:spcBef>
                <a:spcPts val="400"/>
              </a:spcBef>
              <a:spcAft>
                <a:spcPts val="600"/>
              </a:spcAft>
              <a:buSzPct val="68000"/>
              <a:buFont typeface="Wingdings 3" pitchFamily="18" charset="2"/>
              <a:buChar char=""/>
              <a:defRPr/>
            </a:pPr>
            <a:r>
              <a:rPr lang="en-US" sz="2400" dirty="0" smtClean="0">
                <a:latin typeface="Calibri" pitchFamily="34" charset="0"/>
              </a:rPr>
              <a:t>ICH E6 Guideline</a:t>
            </a:r>
          </a:p>
          <a:p>
            <a:pPr lvl="1">
              <a:spcAft>
                <a:spcPts val="600"/>
              </a:spcAft>
              <a:buSzPct val="68000"/>
              <a:defRPr/>
            </a:pPr>
            <a:r>
              <a:rPr lang="en-US" sz="2000" dirty="0" smtClean="0">
                <a:latin typeface="Calibri" pitchFamily="34" charset="0"/>
                <a:hlinkClick r:id="rId5"/>
              </a:rPr>
              <a:t>http://www.ich.org/fileadmin/Public_Web_Site/ICH_Products/Guidelines/Efficacy/E6_R1/Step4/E6_R1__Guideline.pdf</a:t>
            </a:r>
            <a:endParaRPr lang="en-US" sz="2000" dirty="0" smtClean="0">
              <a:latin typeface="Calibri" pitchFamily="34" charset="0"/>
            </a:endParaRPr>
          </a:p>
        </p:txBody>
      </p:sp>
      <p:sp>
        <p:nvSpPr>
          <p:cNvPr id="3" name="Title 2"/>
          <p:cNvSpPr>
            <a:spLocks noGrp="1"/>
          </p:cNvSpPr>
          <p:nvPr>
            <p:ph type="title"/>
          </p:nvPr>
        </p:nvSpPr>
        <p:spPr/>
        <p:txBody>
          <a:bodyPr/>
          <a:lstStyle/>
          <a:p>
            <a:pPr>
              <a:defRPr/>
            </a:pPr>
            <a:r>
              <a:rPr lang="en-US" sz="3600" dirty="0" smtClean="0">
                <a:solidFill>
                  <a:srgbClr val="213955"/>
                </a:solidFill>
                <a:effectLst/>
                <a:latin typeface="Calibri" pitchFamily="34" charset="0"/>
              </a:rPr>
              <a:t>Resources</a:t>
            </a:r>
            <a:endParaRPr lang="en-US" sz="3600" dirty="0">
              <a:solidFill>
                <a:srgbClr val="213955"/>
              </a:solidFill>
              <a:effectLst/>
              <a:latin typeface="Calibri" pitchFamily="34" charset="0"/>
            </a:endParaRP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9"/>
          <p:cNvSpPr>
            <a:spLocks noGrp="1"/>
          </p:cNvSpPr>
          <p:nvPr>
            <p:ph type="sldNum" sz="quarter" idx="11"/>
          </p:nvPr>
        </p:nvSpPr>
        <p:spPr bwMode="auto">
          <a:xfrm>
            <a:off x="8647113" y="6408738"/>
            <a:ext cx="366712" cy="365125"/>
          </a:xfrm>
          <a:noFill/>
          <a:ln>
            <a:miter lim="800000"/>
            <a:headEnd/>
            <a:tailEnd/>
          </a:ln>
        </p:spPr>
        <p:txBody>
          <a:bodyPr wrap="square" lIns="91440" tIns="45720" rIns="91440" bIns="45720" numCol="1" anchorCtr="0" compatLnSpc="1">
            <a:prstTxWarp prst="textNoShape">
              <a:avLst/>
            </a:prstTxWarp>
          </a:bodyPr>
          <a:lstStyle/>
          <a:p>
            <a:fld id="{DD1E1E33-A4AD-4AED-901E-751F0BF7804E}" type="slidenum">
              <a:rPr lang="en-US" smtClean="0">
                <a:ea typeface="MS PGothic" pitchFamily="34" charset="-128"/>
              </a:rPr>
              <a:pPr/>
              <a:t>46</a:t>
            </a:fld>
            <a:endParaRPr lang="en-US" dirty="0" smtClean="0">
              <a:ea typeface="MS PGothic" pitchFamily="34" charset="-128"/>
            </a:endParaRPr>
          </a:p>
        </p:txBody>
      </p:sp>
      <p:graphicFrame>
        <p:nvGraphicFramePr>
          <p:cNvPr id="7" name="Table 6" descr="Provides objective and resource associated with resource." title="Resources table"/>
          <p:cNvGraphicFramePr>
            <a:graphicFrameLocks noGrp="1"/>
          </p:cNvGraphicFramePr>
          <p:nvPr>
            <p:extLst>
              <p:ext uri="{D42A27DB-BD31-4B8C-83A1-F6EECF244321}">
                <p14:modId xmlns:p14="http://schemas.microsoft.com/office/powerpoint/2010/main" val="1302743427"/>
              </p:ext>
            </p:extLst>
          </p:nvPr>
        </p:nvGraphicFramePr>
        <p:xfrm>
          <a:off x="685800" y="1066801"/>
          <a:ext cx="7924800" cy="4835286"/>
        </p:xfrm>
        <a:graphic>
          <a:graphicData uri="http://schemas.openxmlformats.org/drawingml/2006/table">
            <a:tbl>
              <a:tblPr firstRow="1" bandRow="1">
                <a:tableStyleId>{5C22544A-7EE6-4342-B048-85BDC9FD1C3A}</a:tableStyleId>
              </a:tblPr>
              <a:tblGrid>
                <a:gridCol w="3944569"/>
                <a:gridCol w="3980231"/>
              </a:tblGrid>
              <a:tr h="524882">
                <a:tc>
                  <a:txBody>
                    <a:bodyPr/>
                    <a:lstStyle/>
                    <a:p>
                      <a:pPr algn="l">
                        <a:spcBef>
                          <a:spcPts val="1200"/>
                        </a:spcBef>
                        <a:spcAft>
                          <a:spcPts val="600"/>
                        </a:spcAft>
                      </a:pPr>
                      <a:r>
                        <a:rPr lang="en-US" sz="2200" kern="1200" dirty="0" smtClean="0"/>
                        <a:t>Objective </a:t>
                      </a:r>
                      <a:endParaRPr lang="en-US" sz="2200" kern="1200" dirty="0">
                        <a:solidFill>
                          <a:schemeClr val="tx2"/>
                        </a:solidFill>
                        <a:latin typeface="Calibri" pitchFamily="34" charset="0"/>
                        <a:ea typeface="+mn-ea"/>
                        <a:cs typeface="+mn-cs"/>
                      </a:endParaRPr>
                    </a:p>
                  </a:txBody>
                  <a:tcPr marT="45727" marB="45727" anchor="b"/>
                </a:tc>
                <a:tc>
                  <a:txBody>
                    <a:bodyPr/>
                    <a:lstStyle/>
                    <a:p>
                      <a:pPr algn="l">
                        <a:spcBef>
                          <a:spcPts val="1200"/>
                        </a:spcBef>
                        <a:spcAft>
                          <a:spcPts val="600"/>
                        </a:spcAft>
                      </a:pPr>
                      <a:r>
                        <a:rPr lang="en-US" sz="2200" kern="1200" dirty="0" smtClean="0"/>
                        <a:t>Resource</a:t>
                      </a:r>
                      <a:endParaRPr lang="en-US" sz="2200" kern="1200" dirty="0">
                        <a:solidFill>
                          <a:schemeClr val="tx2"/>
                        </a:solidFill>
                        <a:latin typeface="Calibri" pitchFamily="34" charset="0"/>
                        <a:ea typeface="+mn-ea"/>
                        <a:cs typeface="+mn-cs"/>
                      </a:endParaRPr>
                    </a:p>
                  </a:txBody>
                  <a:tcPr marT="45727" marB="45727" anchor="b"/>
                </a:tc>
              </a:tr>
              <a:tr h="696594">
                <a:tc>
                  <a:txBody>
                    <a:bodyPr/>
                    <a:lstStyle/>
                    <a:p>
                      <a:pPr algn="l">
                        <a:spcBef>
                          <a:spcPts val="1200"/>
                        </a:spcBef>
                        <a:spcAft>
                          <a:spcPts val="600"/>
                        </a:spcAft>
                      </a:pPr>
                      <a:r>
                        <a:rPr lang="en-US" sz="2200" kern="1200" dirty="0" smtClean="0">
                          <a:latin typeface="Calibri" pitchFamily="34" charset="0"/>
                        </a:rPr>
                        <a:t>Protection</a:t>
                      </a:r>
                      <a:r>
                        <a:rPr lang="en-US" sz="2200" kern="1200" baseline="0" dirty="0" smtClean="0">
                          <a:latin typeface="Calibri" pitchFamily="34" charset="0"/>
                        </a:rPr>
                        <a:t> of h</a:t>
                      </a:r>
                      <a:r>
                        <a:rPr lang="en-US" sz="2200" kern="1200" dirty="0" smtClean="0">
                          <a:latin typeface="Calibri" pitchFamily="34" charset="0"/>
                        </a:rPr>
                        <a:t>uman subjects</a:t>
                      </a:r>
                      <a:endParaRPr lang="en-US" sz="2200" kern="1200" dirty="0">
                        <a:solidFill>
                          <a:schemeClr val="tx2"/>
                        </a:solidFill>
                        <a:latin typeface="Calibri" pitchFamily="34" charset="0"/>
                        <a:ea typeface="+mn-ea"/>
                        <a:cs typeface="Calibri" pitchFamily="34" charset="0"/>
                      </a:endParaRPr>
                    </a:p>
                  </a:txBody>
                  <a:tcPr marT="45727" marB="45727" anchor="ctr"/>
                </a:tc>
                <a:tc>
                  <a:txBody>
                    <a:bodyPr/>
                    <a:lstStyle/>
                    <a:p>
                      <a:pPr algn="l">
                        <a:spcBef>
                          <a:spcPts val="1200"/>
                        </a:spcBef>
                        <a:spcAft>
                          <a:spcPts val="600"/>
                        </a:spcAft>
                      </a:pPr>
                      <a:r>
                        <a:rPr lang="en-US" sz="2200" kern="1200" dirty="0" smtClean="0">
                          <a:latin typeface="Calibri" pitchFamily="34" charset="0"/>
                        </a:rPr>
                        <a:t>45 CFR 46</a:t>
                      </a:r>
                      <a:endParaRPr lang="en-US" sz="2200" kern="1200" dirty="0">
                        <a:solidFill>
                          <a:schemeClr val="tx2"/>
                        </a:solidFill>
                        <a:latin typeface="Calibri" pitchFamily="34" charset="0"/>
                        <a:ea typeface="+mn-ea"/>
                        <a:cs typeface="Calibri" pitchFamily="34" charset="0"/>
                      </a:endParaRPr>
                    </a:p>
                  </a:txBody>
                  <a:tcPr marT="45727" marB="45727" anchor="ctr"/>
                </a:tc>
              </a:tr>
              <a:tr h="696594">
                <a:tc>
                  <a:txBody>
                    <a:bodyPr/>
                    <a:lstStyle/>
                    <a:p>
                      <a:pPr algn="l">
                        <a:spcBef>
                          <a:spcPts val="1200"/>
                        </a:spcBef>
                        <a:spcAft>
                          <a:spcPts val="600"/>
                        </a:spcAft>
                      </a:pPr>
                      <a:r>
                        <a:rPr lang="en-US" sz="2200" kern="1200" dirty="0" smtClean="0">
                          <a:latin typeface="Calibri" pitchFamily="34" charset="0"/>
                        </a:rPr>
                        <a:t>Staff qualifications/training </a:t>
                      </a:r>
                      <a:endParaRPr lang="en-US" sz="2200" kern="1200" dirty="0">
                        <a:solidFill>
                          <a:schemeClr val="tx2"/>
                        </a:solidFill>
                        <a:latin typeface="Calibri" pitchFamily="34" charset="0"/>
                        <a:ea typeface="+mn-ea"/>
                        <a:cs typeface="Calibri" pitchFamily="34" charset="0"/>
                      </a:endParaRPr>
                    </a:p>
                  </a:txBody>
                  <a:tcPr marT="45727" marB="45727" anchor="ctr"/>
                </a:tc>
                <a:tc>
                  <a:txBody>
                    <a:bodyPr/>
                    <a:lstStyle/>
                    <a:p>
                      <a:pPr algn="l">
                        <a:spcBef>
                          <a:spcPts val="1200"/>
                        </a:spcBef>
                        <a:spcAft>
                          <a:spcPts val="600"/>
                        </a:spcAft>
                      </a:pPr>
                      <a:r>
                        <a:rPr lang="en-US" sz="2200" kern="1200" dirty="0" smtClean="0">
                          <a:latin typeface="Calibri" pitchFamily="34" charset="0"/>
                        </a:rPr>
                        <a:t>ICH E6, Sec 4.1, Sec 4.2</a:t>
                      </a:r>
                      <a:endParaRPr lang="en-US" sz="2200" kern="1200" dirty="0">
                        <a:solidFill>
                          <a:schemeClr val="tx2"/>
                        </a:solidFill>
                        <a:latin typeface="Calibri" pitchFamily="34" charset="0"/>
                        <a:ea typeface="+mn-ea"/>
                        <a:cs typeface="Calibri" pitchFamily="34" charset="0"/>
                      </a:endParaRPr>
                    </a:p>
                  </a:txBody>
                  <a:tcPr marT="45727" marB="45727" anchor="ctr"/>
                </a:tc>
              </a:tr>
              <a:tr h="696594">
                <a:tc>
                  <a:txBody>
                    <a:bodyPr/>
                    <a:lstStyle/>
                    <a:p>
                      <a:pPr marL="0" marR="0" lvl="2" indent="0" algn="l" defTabSz="914400" rtl="0" eaLnBrk="1" fontAlgn="auto" latinLnBrk="0" hangingPunct="1">
                        <a:lnSpc>
                          <a:spcPct val="100000"/>
                        </a:lnSpc>
                        <a:spcBef>
                          <a:spcPts val="1200"/>
                        </a:spcBef>
                        <a:spcAft>
                          <a:spcPts val="600"/>
                        </a:spcAft>
                        <a:buClrTx/>
                        <a:buSzTx/>
                        <a:buFontTx/>
                        <a:buNone/>
                        <a:tabLst/>
                        <a:defRPr/>
                      </a:pPr>
                      <a:r>
                        <a:rPr lang="en-US" sz="2200" kern="1200" dirty="0" smtClean="0">
                          <a:latin typeface="Calibri" pitchFamily="34" charset="0"/>
                        </a:rPr>
                        <a:t>Research resources </a:t>
                      </a:r>
                      <a:endParaRPr lang="en-US" sz="2200" kern="1200" dirty="0">
                        <a:solidFill>
                          <a:schemeClr val="tx2"/>
                        </a:solidFill>
                        <a:latin typeface="Calibri" pitchFamily="34" charset="0"/>
                        <a:ea typeface="+mn-ea"/>
                        <a:cs typeface="Calibri" pitchFamily="34" charset="0"/>
                      </a:endParaRPr>
                    </a:p>
                  </a:txBody>
                  <a:tcPr marT="45727" marB="45727" anchor="ctr"/>
                </a:tc>
                <a:tc>
                  <a:txBody>
                    <a:bodyPr/>
                    <a:lstStyle/>
                    <a:p>
                      <a:pPr algn="l">
                        <a:spcBef>
                          <a:spcPts val="1200"/>
                        </a:spcBef>
                        <a:spcAft>
                          <a:spcPts val="600"/>
                        </a:spcAft>
                      </a:pPr>
                      <a:r>
                        <a:rPr lang="en-US" sz="2200" kern="1200" dirty="0" smtClean="0">
                          <a:latin typeface="Calibri" pitchFamily="34" charset="0"/>
                        </a:rPr>
                        <a:t>ICH E6, Sec 4.2</a:t>
                      </a:r>
                      <a:endParaRPr lang="en-US" sz="2200" kern="1200" dirty="0">
                        <a:solidFill>
                          <a:schemeClr val="tx2"/>
                        </a:solidFill>
                        <a:latin typeface="Calibri" pitchFamily="34" charset="0"/>
                        <a:ea typeface="+mn-ea"/>
                        <a:cs typeface="Calibri" pitchFamily="34" charset="0"/>
                      </a:endParaRPr>
                    </a:p>
                  </a:txBody>
                  <a:tcPr marT="45727" marB="45727" anchor="ctr"/>
                </a:tc>
              </a:tr>
              <a:tr h="696594">
                <a:tc>
                  <a:txBody>
                    <a:bodyPr/>
                    <a:lstStyle/>
                    <a:p>
                      <a:pPr algn="l">
                        <a:spcBef>
                          <a:spcPts val="1200"/>
                        </a:spcBef>
                        <a:spcAft>
                          <a:spcPts val="600"/>
                        </a:spcAft>
                      </a:pPr>
                      <a:r>
                        <a:rPr lang="en-US" sz="2200" kern="1200" dirty="0" smtClean="0">
                          <a:latin typeface="Calibri" pitchFamily="34" charset="0"/>
                        </a:rPr>
                        <a:t>Protocol adherence</a:t>
                      </a:r>
                      <a:endParaRPr lang="en-US" sz="2200" kern="1200" dirty="0">
                        <a:solidFill>
                          <a:schemeClr val="tx2"/>
                        </a:solidFill>
                        <a:latin typeface="Calibri" pitchFamily="34" charset="0"/>
                        <a:ea typeface="+mn-ea"/>
                        <a:cs typeface="Calibri" pitchFamily="34" charset="0"/>
                      </a:endParaRPr>
                    </a:p>
                  </a:txBody>
                  <a:tcPr marT="45727" marB="45727" anchor="ctr"/>
                </a:tc>
                <a:tc>
                  <a:txBody>
                    <a:bodyPr/>
                    <a:lstStyle/>
                    <a:p>
                      <a:pPr algn="l">
                        <a:spcBef>
                          <a:spcPts val="1200"/>
                        </a:spcBef>
                        <a:spcAft>
                          <a:spcPts val="600"/>
                        </a:spcAft>
                      </a:pPr>
                      <a:r>
                        <a:rPr lang="en-US" sz="2200" kern="1200" dirty="0" smtClean="0">
                          <a:latin typeface="Calibri" pitchFamily="34" charset="0"/>
                        </a:rPr>
                        <a:t>ICH E6, Sec 4.5</a:t>
                      </a:r>
                      <a:endParaRPr lang="en-US" sz="2200" kern="1200" dirty="0">
                        <a:solidFill>
                          <a:schemeClr val="tx2"/>
                        </a:solidFill>
                        <a:latin typeface="Calibri" pitchFamily="34" charset="0"/>
                        <a:ea typeface="+mn-ea"/>
                        <a:cs typeface="Calibri" pitchFamily="34" charset="0"/>
                      </a:endParaRPr>
                    </a:p>
                  </a:txBody>
                  <a:tcPr marT="45727" marB="45727" anchor="ctr"/>
                </a:tc>
              </a:tr>
              <a:tr h="712088">
                <a:tc>
                  <a:txBody>
                    <a:bodyPr/>
                    <a:lstStyle/>
                    <a:p>
                      <a:pPr algn="l">
                        <a:spcBef>
                          <a:spcPts val="1200"/>
                        </a:spcBef>
                        <a:spcAft>
                          <a:spcPts val="600"/>
                        </a:spcAft>
                      </a:pPr>
                      <a:r>
                        <a:rPr lang="en-US" sz="2200" kern="1200" dirty="0" smtClean="0">
                          <a:latin typeface="Calibri" pitchFamily="34" charset="0"/>
                        </a:rPr>
                        <a:t>Record keeping</a:t>
                      </a:r>
                      <a:endParaRPr lang="en-US" sz="2200" kern="1200" dirty="0">
                        <a:solidFill>
                          <a:schemeClr val="tx2"/>
                        </a:solidFill>
                        <a:latin typeface="Calibri" pitchFamily="34" charset="0"/>
                        <a:ea typeface="+mn-ea"/>
                        <a:cs typeface="Calibri" pitchFamily="34" charset="0"/>
                      </a:endParaRPr>
                    </a:p>
                  </a:txBody>
                  <a:tcPr marT="45727" marB="45727" anchor="ctr"/>
                </a:tc>
                <a:tc>
                  <a:txBody>
                    <a:bodyPr/>
                    <a:lstStyle/>
                    <a:p>
                      <a:pPr algn="l">
                        <a:spcBef>
                          <a:spcPts val="1200"/>
                        </a:spcBef>
                        <a:spcAft>
                          <a:spcPts val="0"/>
                        </a:spcAft>
                      </a:pPr>
                      <a:r>
                        <a:rPr lang="en-US" sz="2200" kern="1200" dirty="0" smtClean="0">
                          <a:latin typeface="Calibri" pitchFamily="34" charset="0"/>
                        </a:rPr>
                        <a:t>ICH E6, Sec 4.4.1, Sec 4.9, </a:t>
                      </a:r>
                    </a:p>
                    <a:p>
                      <a:pPr algn="l">
                        <a:spcBef>
                          <a:spcPts val="0"/>
                        </a:spcBef>
                        <a:spcAft>
                          <a:spcPts val="600"/>
                        </a:spcAft>
                      </a:pPr>
                      <a:r>
                        <a:rPr lang="en-US" sz="2200" kern="1200" dirty="0" smtClean="0">
                          <a:latin typeface="Calibri" pitchFamily="34" charset="0"/>
                        </a:rPr>
                        <a:t>Sec 8</a:t>
                      </a:r>
                      <a:endParaRPr lang="en-US" sz="2200" kern="1200" dirty="0">
                        <a:solidFill>
                          <a:schemeClr val="tx2"/>
                        </a:solidFill>
                        <a:latin typeface="Calibri" pitchFamily="34" charset="0"/>
                        <a:ea typeface="+mn-ea"/>
                        <a:cs typeface="Calibri" pitchFamily="34" charset="0"/>
                      </a:endParaRPr>
                    </a:p>
                  </a:txBody>
                  <a:tcPr marT="45727" marB="45727" anchor="ctr"/>
                </a:tc>
              </a:tr>
              <a:tr h="699720">
                <a:tc>
                  <a:txBody>
                    <a:bodyPr/>
                    <a:lstStyle/>
                    <a:p>
                      <a:pPr marL="0" marR="0" indent="0" algn="l" defTabSz="914400" rtl="0" eaLnBrk="1" fontAlgn="auto" latinLnBrk="0" hangingPunct="1">
                        <a:lnSpc>
                          <a:spcPct val="100000"/>
                        </a:lnSpc>
                        <a:spcBef>
                          <a:spcPts val="1200"/>
                        </a:spcBef>
                        <a:spcAft>
                          <a:spcPts val="600"/>
                        </a:spcAft>
                        <a:buClrTx/>
                        <a:buSzTx/>
                        <a:buFontTx/>
                        <a:buNone/>
                        <a:tabLst/>
                        <a:defRPr/>
                      </a:pPr>
                      <a:r>
                        <a:rPr kumimoji="0" lang="en-US" sz="2200" kern="1200" dirty="0" smtClean="0">
                          <a:latin typeface="Calibri" pitchFamily="34" charset="0"/>
                        </a:rPr>
                        <a:t>FAQs (OHRP Investigator Responsibilities)</a:t>
                      </a:r>
                      <a:endParaRPr kumimoji="0" lang="en-US" sz="2200" kern="1200" dirty="0" smtClean="0">
                        <a:solidFill>
                          <a:schemeClr val="tx2"/>
                        </a:solidFill>
                        <a:latin typeface="Calibri" pitchFamily="34" charset="0"/>
                        <a:ea typeface="+mn-ea"/>
                        <a:cs typeface="Calibri" pitchFamily="34" charset="0"/>
                      </a:endParaRPr>
                    </a:p>
                  </a:txBody>
                  <a:tcPr marT="45727" marB="45727" anchor="ctr"/>
                </a:tc>
                <a:tc>
                  <a:txBody>
                    <a:bodyPr/>
                    <a:lstStyle/>
                    <a:p>
                      <a:pPr algn="l">
                        <a:spcBef>
                          <a:spcPts val="1200"/>
                        </a:spcBef>
                        <a:spcAft>
                          <a:spcPts val="600"/>
                        </a:spcAft>
                      </a:pPr>
                      <a:r>
                        <a:rPr lang="en-US" sz="2200" kern="1200" dirty="0" smtClean="0">
                          <a:latin typeface="Calibri" pitchFamily="34" charset="0"/>
                        </a:rPr>
                        <a:t>http://answers.hhs.gov/ohrp/categories/1567</a:t>
                      </a:r>
                      <a:endParaRPr lang="en-US" sz="2200" kern="1200" dirty="0">
                        <a:solidFill>
                          <a:schemeClr val="tx2"/>
                        </a:solidFill>
                        <a:latin typeface="Calibri" pitchFamily="34" charset="0"/>
                        <a:ea typeface="+mn-ea"/>
                        <a:cs typeface="Calibri" pitchFamily="34" charset="0"/>
                      </a:endParaRPr>
                    </a:p>
                  </a:txBody>
                  <a:tcPr marT="45727" marB="45727" anchor="ctr"/>
                </a:tc>
              </a:tr>
            </a:tbl>
          </a:graphicData>
        </a:graphic>
      </p:graphicFrame>
      <p:sp>
        <p:nvSpPr>
          <p:cNvPr id="2" name="Title 1"/>
          <p:cNvSpPr>
            <a:spLocks noGrp="1"/>
          </p:cNvSpPr>
          <p:nvPr>
            <p:ph type="title"/>
          </p:nvPr>
        </p:nvSpPr>
        <p:spPr>
          <a:xfrm>
            <a:off x="685800" y="228601"/>
            <a:ext cx="7024744" cy="838200"/>
          </a:xfrm>
        </p:spPr>
        <p:txBody>
          <a:bodyPr>
            <a:normAutofit/>
          </a:bodyPr>
          <a:lstStyle/>
          <a:p>
            <a:r>
              <a:rPr lang="en-US" sz="3600" dirty="0" smtClean="0">
                <a:solidFill>
                  <a:srgbClr val="213955"/>
                </a:solidFill>
                <a:effectLst/>
                <a:latin typeface="Calibri" pitchFamily="34" charset="0"/>
              </a:rPr>
              <a:t>Resources</a:t>
            </a:r>
            <a:endParaRPr lang="en-US" sz="3600" dirty="0">
              <a:solidFill>
                <a:srgbClr val="213955"/>
              </a:solidFill>
              <a:effectLst/>
              <a:latin typeface="Calibri" pitchFamily="34" charset="0"/>
            </a:endParaRPr>
          </a:p>
        </p:txBody>
      </p:sp>
    </p:spTree>
    <p:extLst>
      <p:ext uri="{BB962C8B-B14F-4D97-AF65-F5344CB8AC3E}">
        <p14:creationId xmlns:p14="http://schemas.microsoft.com/office/powerpoint/2010/main" val="1246356306"/>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2"/>
          <p:cNvSpPr>
            <a:spLocks noGrp="1"/>
          </p:cNvSpPr>
          <p:nvPr>
            <p:ph idx="1"/>
          </p:nvPr>
        </p:nvSpPr>
        <p:spPr/>
        <p:txBody>
          <a:bodyPr>
            <a:normAutofit fontScale="70000" lnSpcReduction="20000"/>
          </a:bodyPr>
          <a:lstStyle/>
          <a:p>
            <a:pPr marL="365125" lvl="1" indent="-255588" defTabSz="457200">
              <a:lnSpc>
                <a:spcPct val="120000"/>
              </a:lnSpc>
              <a:spcBef>
                <a:spcPts val="300"/>
              </a:spcBef>
              <a:spcAft>
                <a:spcPts val="300"/>
              </a:spcAft>
              <a:buSzPct val="68000"/>
              <a:buFont typeface="Wingdings 3" pitchFamily="18" charset="2"/>
              <a:buChar char=""/>
              <a:defRPr/>
            </a:pPr>
            <a:r>
              <a:rPr lang="en-US" sz="3400" dirty="0" smtClean="0">
                <a:latin typeface="Calibri" pitchFamily="34" charset="0"/>
              </a:rPr>
              <a:t>NIDCR Investigator of Record Agreement</a:t>
            </a:r>
          </a:p>
          <a:p>
            <a:pPr marL="365125" lvl="1" indent="-255588" defTabSz="457200">
              <a:lnSpc>
                <a:spcPct val="120000"/>
              </a:lnSpc>
              <a:spcBef>
                <a:spcPts val="300"/>
              </a:spcBef>
              <a:spcAft>
                <a:spcPts val="300"/>
              </a:spcAft>
              <a:buSzPct val="68000"/>
              <a:buFont typeface="Wingdings 3" pitchFamily="18" charset="2"/>
              <a:buChar char=""/>
              <a:defRPr/>
            </a:pPr>
            <a:r>
              <a:rPr lang="en-US" sz="3400" dirty="0" smtClean="0">
                <a:latin typeface="Calibri" pitchFamily="34" charset="0"/>
              </a:rPr>
              <a:t>Delegation of Responsibilities Log</a:t>
            </a:r>
          </a:p>
          <a:p>
            <a:pPr marL="365125" lvl="1" indent="-255588" defTabSz="457200">
              <a:lnSpc>
                <a:spcPct val="120000"/>
              </a:lnSpc>
              <a:spcBef>
                <a:spcPts val="300"/>
              </a:spcBef>
              <a:spcAft>
                <a:spcPts val="300"/>
              </a:spcAft>
              <a:buSzPct val="68000"/>
              <a:buFont typeface="Wingdings 3" pitchFamily="18" charset="2"/>
              <a:buChar char=""/>
              <a:defRPr/>
            </a:pPr>
            <a:r>
              <a:rPr lang="en-US" sz="3400" dirty="0" smtClean="0">
                <a:latin typeface="Calibri" pitchFamily="34" charset="0"/>
              </a:rPr>
              <a:t>Training Log</a:t>
            </a:r>
          </a:p>
          <a:p>
            <a:pPr marL="365125" lvl="1" indent="-255588" defTabSz="457200">
              <a:lnSpc>
                <a:spcPct val="120000"/>
              </a:lnSpc>
              <a:spcBef>
                <a:spcPts val="300"/>
              </a:spcBef>
              <a:spcAft>
                <a:spcPts val="300"/>
              </a:spcAft>
              <a:buSzPct val="68000"/>
              <a:buFont typeface="Wingdings 3" pitchFamily="18" charset="2"/>
              <a:buChar char=""/>
              <a:defRPr/>
            </a:pPr>
            <a:r>
              <a:rPr lang="en-US" sz="3400" dirty="0" smtClean="0">
                <a:latin typeface="Calibri" pitchFamily="34" charset="0"/>
              </a:rPr>
              <a:t>Site Screening and Enrollment Log</a:t>
            </a:r>
          </a:p>
          <a:p>
            <a:pPr marL="365125" lvl="1" indent="-255588" defTabSz="457200">
              <a:lnSpc>
                <a:spcPct val="120000"/>
              </a:lnSpc>
              <a:spcBef>
                <a:spcPts val="300"/>
              </a:spcBef>
              <a:spcAft>
                <a:spcPts val="300"/>
              </a:spcAft>
              <a:buSzPct val="68000"/>
              <a:buFont typeface="Wingdings 3" pitchFamily="18" charset="2"/>
              <a:buChar char=""/>
              <a:defRPr/>
            </a:pPr>
            <a:r>
              <a:rPr lang="en-US" sz="3400" dirty="0" smtClean="0">
                <a:latin typeface="Calibri" pitchFamily="34" charset="0"/>
              </a:rPr>
              <a:t>Subject Code List</a:t>
            </a:r>
          </a:p>
          <a:p>
            <a:pPr marL="365125" lvl="1" indent="-255588" defTabSz="457200">
              <a:lnSpc>
                <a:spcPct val="120000"/>
              </a:lnSpc>
              <a:spcBef>
                <a:spcPts val="300"/>
              </a:spcBef>
              <a:spcAft>
                <a:spcPts val="300"/>
              </a:spcAft>
              <a:buSzPct val="68000"/>
              <a:buFont typeface="Wingdings 3" pitchFamily="18" charset="2"/>
              <a:buChar char=""/>
              <a:defRPr/>
            </a:pPr>
            <a:r>
              <a:rPr lang="en-US" sz="3400" dirty="0" smtClean="0">
                <a:latin typeface="Calibri" pitchFamily="34" charset="0"/>
              </a:rPr>
              <a:t>Adverse Event Forms</a:t>
            </a:r>
          </a:p>
          <a:p>
            <a:pPr marL="365125" lvl="1" indent="-255588" defTabSz="457200">
              <a:lnSpc>
                <a:spcPct val="120000"/>
              </a:lnSpc>
              <a:spcBef>
                <a:spcPts val="300"/>
              </a:spcBef>
              <a:spcAft>
                <a:spcPts val="300"/>
              </a:spcAft>
              <a:buSzPct val="68000"/>
              <a:buFont typeface="Wingdings 3" pitchFamily="18" charset="2"/>
              <a:buChar char=""/>
              <a:defRPr/>
            </a:pPr>
            <a:r>
              <a:rPr lang="en-US" sz="3400" dirty="0" smtClean="0">
                <a:latin typeface="Calibri" pitchFamily="34" charset="0"/>
              </a:rPr>
              <a:t>Monitoring Visit Log</a:t>
            </a:r>
          </a:p>
          <a:p>
            <a:pPr marL="0" lvl="1" indent="-273050" algn="ctr">
              <a:lnSpc>
                <a:spcPct val="120000"/>
              </a:lnSpc>
              <a:spcBef>
                <a:spcPts val="0"/>
              </a:spcBef>
              <a:spcAft>
                <a:spcPts val="0"/>
              </a:spcAft>
              <a:buClr>
                <a:schemeClr val="tx1"/>
              </a:buClr>
              <a:buSzPct val="75000"/>
              <a:buNone/>
            </a:pPr>
            <a:endParaRPr lang="en-US" sz="1400" dirty="0" smtClean="0">
              <a:effectLst/>
              <a:ea typeface="ヒラギノ角ゴ Pro W3"/>
              <a:cs typeface="Arial" pitchFamily="34" charset="0"/>
            </a:endParaRPr>
          </a:p>
          <a:p>
            <a:pPr marL="0" lvl="1" indent="-273050">
              <a:spcBef>
                <a:spcPts val="600"/>
              </a:spcBef>
              <a:spcAft>
                <a:spcPts val="200"/>
              </a:spcAft>
              <a:buClr>
                <a:schemeClr val="tx1"/>
              </a:buClr>
              <a:buSzPct val="75000"/>
              <a:buNone/>
            </a:pPr>
            <a:r>
              <a:rPr lang="en-US" sz="3400" dirty="0" smtClean="0">
                <a:effectLst/>
                <a:latin typeface="Calibri" pitchFamily="34" charset="0"/>
                <a:ea typeface="ヒラギノ角ゴ Pro W3"/>
                <a:cs typeface="Calibri" pitchFamily="34" charset="0"/>
              </a:rPr>
              <a:t>These forms and other tools are available through NIDCR’s Toolkit for Clinical Researchers:  </a:t>
            </a:r>
          </a:p>
          <a:p>
            <a:pPr marL="0" lvl="1" indent="-273050">
              <a:spcBef>
                <a:spcPts val="600"/>
              </a:spcBef>
              <a:spcAft>
                <a:spcPts val="200"/>
              </a:spcAft>
              <a:buClr>
                <a:schemeClr val="tx1"/>
              </a:buClr>
              <a:buSzPct val="75000"/>
              <a:buNone/>
            </a:pPr>
            <a:endParaRPr lang="en-US" sz="1300" dirty="0" smtClean="0">
              <a:effectLst/>
              <a:latin typeface="Calibri" pitchFamily="34" charset="0"/>
              <a:ea typeface="ヒラギノ角ゴ Pro W3"/>
              <a:cs typeface="Calibri" pitchFamily="34" charset="0"/>
            </a:endParaRPr>
          </a:p>
          <a:p>
            <a:pPr marL="0" lvl="1" indent="-273050">
              <a:spcBef>
                <a:spcPts val="0"/>
              </a:spcBef>
              <a:spcAft>
                <a:spcPts val="200"/>
              </a:spcAft>
              <a:buClr>
                <a:schemeClr val="tx1"/>
              </a:buClr>
              <a:buSzPct val="75000"/>
              <a:buNone/>
            </a:pPr>
            <a:r>
              <a:rPr lang="en-US" sz="3400" dirty="0" smtClean="0">
                <a:effectLst/>
                <a:latin typeface="Calibri" pitchFamily="34" charset="0"/>
                <a:ea typeface="ヒラギノ角ゴ Pro W3"/>
                <a:cs typeface="Calibri" pitchFamily="34" charset="0"/>
              </a:rPr>
              <a:t>	  </a:t>
            </a:r>
            <a:r>
              <a:rPr lang="en-US" sz="3400" u="sng" dirty="0" smtClean="0">
                <a:solidFill>
                  <a:schemeClr val="accent1"/>
                </a:solidFill>
                <a:effectLst/>
                <a:latin typeface="Calibri" pitchFamily="34" charset="0"/>
                <a:ea typeface="ヒラギノ角ゴ Pro W3"/>
                <a:cs typeface="Calibri" pitchFamily="34" charset="0"/>
                <a:hlinkClick r:id="rId3"/>
              </a:rPr>
              <a:t>http://nidcr.nih.gov/research/toolkit</a:t>
            </a:r>
            <a:endParaRPr lang="en-US" sz="3400" u="sng" dirty="0" smtClean="0">
              <a:solidFill>
                <a:schemeClr val="accent1"/>
              </a:solidFill>
              <a:effectLst/>
              <a:latin typeface="Calibri" pitchFamily="34" charset="0"/>
              <a:ea typeface="ヒラギノ角ゴ Pro W3"/>
              <a:cs typeface="Calibri" pitchFamily="34" charset="0"/>
            </a:endParaRPr>
          </a:p>
          <a:p>
            <a:pPr marL="0" lvl="1" indent="-273050">
              <a:spcBef>
                <a:spcPts val="600"/>
              </a:spcBef>
              <a:spcAft>
                <a:spcPts val="200"/>
              </a:spcAft>
              <a:buClr>
                <a:schemeClr val="tx1"/>
              </a:buClr>
              <a:buSzPct val="75000"/>
              <a:buNone/>
            </a:pPr>
            <a:endParaRPr lang="en-US" sz="2400" u="sng" dirty="0" smtClean="0">
              <a:solidFill>
                <a:schemeClr val="accent1"/>
              </a:solidFill>
              <a:effectLst/>
              <a:ea typeface="ヒラギノ角ゴ Pro W3"/>
              <a:cs typeface="Arial" pitchFamily="34" charset="0"/>
            </a:endParaRPr>
          </a:p>
        </p:txBody>
      </p:sp>
      <p:sp>
        <p:nvSpPr>
          <p:cNvPr id="2" name="Title 1"/>
          <p:cNvSpPr>
            <a:spLocks noGrp="1"/>
          </p:cNvSpPr>
          <p:nvPr>
            <p:ph type="title"/>
          </p:nvPr>
        </p:nvSpPr>
        <p:spPr/>
        <p:txBody>
          <a:bodyPr>
            <a:normAutofit/>
          </a:bodyPr>
          <a:lstStyle/>
          <a:p>
            <a:r>
              <a:rPr lang="en-US" sz="3600" dirty="0" smtClean="0">
                <a:solidFill>
                  <a:srgbClr val="213955"/>
                </a:solidFill>
                <a:effectLst/>
                <a:latin typeface="Calibri" pitchFamily="34" charset="0"/>
              </a:rPr>
              <a:t>NIDCR Forms</a:t>
            </a:r>
            <a:endParaRPr lang="en-US" sz="3600" dirty="0">
              <a:solidFill>
                <a:srgbClr val="213955"/>
              </a:solidFill>
              <a:effectLst/>
              <a:latin typeface="Calibri" pitchFamily="34" charset="0"/>
            </a:endParaRPr>
          </a:p>
        </p:txBody>
      </p:sp>
      <p:sp>
        <p:nvSpPr>
          <p:cNvPr id="9" name="Slide Number Placeholder 9"/>
          <p:cNvSpPr>
            <a:spLocks noGrp="1"/>
          </p:cNvSpPr>
          <p:nvPr>
            <p:ph type="sldNum" sz="quarter" idx="11"/>
          </p:nvPr>
        </p:nvSpPr>
        <p:spPr bwMode="auto">
          <a:noFill/>
          <a:ln>
            <a:miter lim="800000"/>
            <a:headEnd/>
            <a:tailEnd/>
          </a:ln>
        </p:spPr>
        <p:txBody>
          <a:bodyPr wrap="square" lIns="91440" tIns="45720" rIns="91440" bIns="45720" numCol="1" anchorCtr="0" compatLnSpc="1">
            <a:prstTxWarp prst="textNoShape">
              <a:avLst/>
            </a:prstTxWarp>
          </a:bodyPr>
          <a:lstStyle/>
          <a:p>
            <a:fld id="{DD1E1E33-A4AD-4AED-901E-751F0BF7804E}" type="slidenum">
              <a:rPr lang="en-US" smtClean="0">
                <a:ea typeface="MS PGothic" pitchFamily="34" charset="-128"/>
              </a:rPr>
              <a:pPr/>
              <a:t>47</a:t>
            </a:fld>
            <a:endParaRPr lang="en-US" dirty="0" smtClean="0">
              <a:ea typeface="MS PGothic" pitchFamily="34" charset="-128"/>
            </a:endParaRPr>
          </a:p>
        </p:txBody>
      </p:sp>
    </p:spTree>
    <p:extLst>
      <p:ext uri="{BB962C8B-B14F-4D97-AF65-F5344CB8AC3E}">
        <p14:creationId xmlns:p14="http://schemas.microsoft.com/office/powerpoint/2010/main" val="124635630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spcBef>
                <a:spcPts val="600"/>
              </a:spcBef>
              <a:spcAft>
                <a:spcPts val="600"/>
              </a:spcAft>
              <a:defRPr/>
            </a:pPr>
            <a:r>
              <a:rPr lang="en-US" sz="2800" dirty="0">
                <a:latin typeface="Calibri" pitchFamily="34" charset="0"/>
              </a:rPr>
              <a:t>Good Clinical Practice (GCP) Guidelines (ICH-E6)</a:t>
            </a:r>
          </a:p>
          <a:p>
            <a:pPr lvl="1">
              <a:spcBef>
                <a:spcPts val="400"/>
              </a:spcBef>
              <a:spcAft>
                <a:spcPts val="600"/>
              </a:spcAft>
              <a:buSzPct val="76000"/>
              <a:defRPr/>
            </a:pPr>
            <a:r>
              <a:rPr lang="en-US" sz="2400" dirty="0">
                <a:latin typeface="Calibri" pitchFamily="34" charset="0"/>
              </a:rPr>
              <a:t>Widely accepted international research standards</a:t>
            </a:r>
          </a:p>
          <a:p>
            <a:pPr>
              <a:spcBef>
                <a:spcPts val="1200"/>
              </a:spcBef>
              <a:spcAft>
                <a:spcPts val="600"/>
              </a:spcAft>
              <a:defRPr/>
            </a:pPr>
            <a:r>
              <a:rPr lang="en-US" sz="2800" dirty="0">
                <a:latin typeface="Calibri" pitchFamily="34" charset="0"/>
              </a:rPr>
              <a:t>Title 45 Code of Federal Regulations (CFR) Part 46 </a:t>
            </a:r>
          </a:p>
          <a:p>
            <a:pPr lvl="1">
              <a:spcBef>
                <a:spcPts val="400"/>
              </a:spcBef>
              <a:spcAft>
                <a:spcPts val="600"/>
              </a:spcAft>
              <a:buSzPct val="76000"/>
              <a:defRPr/>
            </a:pPr>
            <a:r>
              <a:rPr lang="en-US" sz="2400" dirty="0">
                <a:latin typeface="Calibri" pitchFamily="34" charset="0"/>
              </a:rPr>
              <a:t>Applies to federally funded research</a:t>
            </a:r>
          </a:p>
          <a:p>
            <a:pPr lvl="1">
              <a:spcBef>
                <a:spcPts val="400"/>
              </a:spcBef>
              <a:spcAft>
                <a:spcPts val="600"/>
              </a:spcAft>
              <a:buSzPct val="76000"/>
              <a:defRPr/>
            </a:pPr>
            <a:r>
              <a:rPr lang="en-US" sz="2400" dirty="0">
                <a:latin typeface="Calibri" pitchFamily="34" charset="0"/>
              </a:rPr>
              <a:t>Federal regulations to protect human subjects</a:t>
            </a:r>
          </a:p>
          <a:p>
            <a:pPr lvl="1">
              <a:spcBef>
                <a:spcPts val="400"/>
              </a:spcBef>
              <a:spcAft>
                <a:spcPts val="600"/>
              </a:spcAft>
              <a:buSzPct val="76000"/>
              <a:defRPr/>
            </a:pPr>
            <a:r>
              <a:rPr lang="en-US" sz="2400" dirty="0">
                <a:latin typeface="Calibri" pitchFamily="34" charset="0"/>
              </a:rPr>
              <a:t>Subpart A: The Common Rule</a:t>
            </a:r>
          </a:p>
          <a:p>
            <a:pPr lvl="1">
              <a:spcBef>
                <a:spcPts val="400"/>
              </a:spcBef>
              <a:spcAft>
                <a:spcPts val="600"/>
              </a:spcAft>
              <a:buSzPct val="76000"/>
              <a:defRPr/>
            </a:pPr>
            <a:r>
              <a:rPr lang="en-US" sz="2400" dirty="0">
                <a:latin typeface="Calibri" pitchFamily="34" charset="0"/>
              </a:rPr>
              <a:t>IRB roles and </a:t>
            </a:r>
            <a:r>
              <a:rPr lang="en-US" sz="2400" dirty="0" smtClean="0">
                <a:latin typeface="Calibri" pitchFamily="34" charset="0"/>
              </a:rPr>
              <a:t>responsibilities/Informed Consent</a:t>
            </a:r>
            <a:endParaRPr lang="en-US" sz="2400" dirty="0">
              <a:latin typeface="Calibri" pitchFamily="34" charset="0"/>
            </a:endParaRPr>
          </a:p>
        </p:txBody>
      </p:sp>
      <p:sp>
        <p:nvSpPr>
          <p:cNvPr id="2" name="Title 1"/>
          <p:cNvSpPr>
            <a:spLocks noGrp="1"/>
          </p:cNvSpPr>
          <p:nvPr>
            <p:ph type="title"/>
          </p:nvPr>
        </p:nvSpPr>
        <p:spPr/>
        <p:txBody>
          <a:bodyPr>
            <a:noAutofit/>
          </a:bodyPr>
          <a:lstStyle/>
          <a:p>
            <a:pPr>
              <a:lnSpc>
                <a:spcPct val="80000"/>
              </a:lnSpc>
            </a:pPr>
            <a:r>
              <a:rPr lang="en-US" sz="3600" dirty="0" smtClean="0">
                <a:solidFill>
                  <a:srgbClr val="213955"/>
                </a:solidFill>
                <a:effectLst/>
                <a:latin typeface="Calibri" pitchFamily="34" charset="0"/>
              </a:rPr>
              <a:t>Basis for Research Roles and Responsibilities: Guidelines &amp; Regulations</a:t>
            </a:r>
            <a:endParaRPr lang="en-US" sz="3600" dirty="0">
              <a:solidFill>
                <a:srgbClr val="213955"/>
              </a:solidFill>
              <a:effectLst/>
              <a:latin typeface="Calibri" pitchFamily="34" charset="0"/>
            </a:endParaRPr>
          </a:p>
        </p:txBody>
      </p:sp>
      <p:sp>
        <p:nvSpPr>
          <p:cNvPr id="4" name="Slide Number Placeholder 9"/>
          <p:cNvSpPr>
            <a:spLocks noGrp="1"/>
          </p:cNvSpPr>
          <p:nvPr>
            <p:ph type="sldNum" sz="quarter" idx="11"/>
          </p:nvPr>
        </p:nvSpPr>
        <p:spPr bwMode="auto">
          <a:noFill/>
          <a:ln>
            <a:miter lim="800000"/>
            <a:headEnd/>
            <a:tailEnd/>
          </a:ln>
        </p:spPr>
        <p:txBody>
          <a:bodyPr wrap="square" lIns="91440" tIns="45720" rIns="91440" bIns="45720" numCol="1" anchorCtr="0" compatLnSpc="1">
            <a:prstTxWarp prst="textNoShape">
              <a:avLst/>
            </a:prstTxWarp>
          </a:bodyPr>
          <a:lstStyle/>
          <a:p>
            <a:fld id="{DD1E1E33-A4AD-4AED-901E-751F0BF7804E}" type="slidenum">
              <a:rPr lang="en-US" smtClean="0">
                <a:ea typeface="MS PGothic" pitchFamily="34" charset="-128"/>
              </a:rPr>
              <a:pPr/>
              <a:t>5</a:t>
            </a:fld>
            <a:endParaRPr lang="en-US" dirty="0" smtClean="0">
              <a:ea typeface="MS PGothic" pitchFamily="34" charset="-128"/>
            </a:endParaRPr>
          </a:p>
        </p:txBody>
      </p:sp>
    </p:spTree>
    <p:extLst>
      <p:ext uri="{BB962C8B-B14F-4D97-AF65-F5344CB8AC3E}">
        <p14:creationId xmlns:p14="http://schemas.microsoft.com/office/powerpoint/2010/main" val="37784737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Content Placeholder 1"/>
          <p:cNvSpPr>
            <a:spLocks noGrp="1"/>
          </p:cNvSpPr>
          <p:nvPr>
            <p:ph idx="1"/>
          </p:nvPr>
        </p:nvSpPr>
        <p:spPr/>
        <p:txBody>
          <a:bodyPr/>
          <a:lstStyle/>
          <a:p>
            <a:pPr>
              <a:spcAft>
                <a:spcPts val="600"/>
              </a:spcAft>
            </a:pPr>
            <a:r>
              <a:rPr lang="en-US" sz="2800" dirty="0" smtClean="0">
                <a:solidFill>
                  <a:srgbClr val="008080"/>
                </a:solidFill>
                <a:latin typeface="Calibri" pitchFamily="34" charset="0"/>
              </a:rPr>
              <a:t>Additional sections of the Code of Federal Regulations apply to clinical trials </a:t>
            </a:r>
          </a:p>
          <a:p>
            <a:pPr lvl="1">
              <a:spcAft>
                <a:spcPts val="600"/>
              </a:spcAft>
            </a:pPr>
            <a:r>
              <a:rPr lang="en-US" sz="2400" i="1" dirty="0" smtClean="0">
                <a:solidFill>
                  <a:srgbClr val="008080"/>
                </a:solidFill>
                <a:latin typeface="Calibri" pitchFamily="34" charset="0"/>
              </a:rPr>
              <a:t>21 CFR 11: Electronic Records/Electronic Signatures</a:t>
            </a:r>
          </a:p>
          <a:p>
            <a:pPr lvl="1">
              <a:spcAft>
                <a:spcPts val="600"/>
              </a:spcAft>
            </a:pPr>
            <a:r>
              <a:rPr lang="en-US" sz="2400" i="1" dirty="0" smtClean="0">
                <a:solidFill>
                  <a:srgbClr val="008080"/>
                </a:solidFill>
                <a:latin typeface="Calibri" pitchFamily="34" charset="0"/>
              </a:rPr>
              <a:t>21 CFR 50: Protection of Human Subjects</a:t>
            </a:r>
          </a:p>
          <a:p>
            <a:pPr lvl="1">
              <a:spcAft>
                <a:spcPts val="600"/>
              </a:spcAft>
            </a:pPr>
            <a:r>
              <a:rPr lang="en-US" sz="2400" i="1" dirty="0" smtClean="0">
                <a:solidFill>
                  <a:srgbClr val="008080"/>
                </a:solidFill>
                <a:latin typeface="Calibri" pitchFamily="34" charset="0"/>
              </a:rPr>
              <a:t>21 CFR 54: Financial Disclosure by Clinical Investigators</a:t>
            </a:r>
          </a:p>
          <a:p>
            <a:pPr lvl="1">
              <a:spcAft>
                <a:spcPts val="600"/>
              </a:spcAft>
            </a:pPr>
            <a:r>
              <a:rPr lang="en-US" sz="2400" i="1" dirty="0" smtClean="0">
                <a:solidFill>
                  <a:srgbClr val="008080"/>
                </a:solidFill>
                <a:latin typeface="Calibri" pitchFamily="34" charset="0"/>
              </a:rPr>
              <a:t>21 CFR 56: Institutional Review Boards</a:t>
            </a:r>
          </a:p>
          <a:p>
            <a:pPr>
              <a:spcAft>
                <a:spcPts val="600"/>
              </a:spcAft>
            </a:pPr>
            <a:r>
              <a:rPr lang="en-US" sz="2800" dirty="0" smtClean="0">
                <a:solidFill>
                  <a:srgbClr val="008080"/>
                </a:solidFill>
                <a:latin typeface="Calibri" pitchFamily="34" charset="0"/>
              </a:rPr>
              <a:t>Additional Guidance</a:t>
            </a:r>
          </a:p>
          <a:p>
            <a:pPr lvl="1">
              <a:spcBef>
                <a:spcPts val="400"/>
              </a:spcBef>
              <a:spcAft>
                <a:spcPts val="600"/>
              </a:spcAft>
            </a:pPr>
            <a:r>
              <a:rPr lang="en-US" sz="2400" dirty="0" smtClean="0">
                <a:solidFill>
                  <a:srgbClr val="008080"/>
                </a:solidFill>
                <a:latin typeface="Calibri" pitchFamily="34" charset="0"/>
              </a:rPr>
              <a:t>FDA Information Sheets</a:t>
            </a:r>
          </a:p>
        </p:txBody>
      </p:sp>
      <p:sp>
        <p:nvSpPr>
          <p:cNvPr id="3" name="Title 2"/>
          <p:cNvSpPr>
            <a:spLocks noGrp="1"/>
          </p:cNvSpPr>
          <p:nvPr>
            <p:ph type="title"/>
          </p:nvPr>
        </p:nvSpPr>
        <p:spPr/>
        <p:txBody>
          <a:bodyPr>
            <a:normAutofit fontScale="90000"/>
          </a:bodyPr>
          <a:lstStyle/>
          <a:p>
            <a:pPr>
              <a:lnSpc>
                <a:spcPct val="80000"/>
              </a:lnSpc>
              <a:defRPr/>
            </a:pPr>
            <a:r>
              <a:rPr lang="en-US" sz="4000" dirty="0" smtClean="0">
                <a:solidFill>
                  <a:srgbClr val="213955"/>
                </a:solidFill>
                <a:effectLst/>
                <a:latin typeface="Calibri" pitchFamily="34" charset="0"/>
              </a:rPr>
              <a:t>Basis for Research Roles and Responsibilities: Guidelines &amp; Regulations</a:t>
            </a:r>
            <a:r>
              <a:rPr lang="en-US" sz="4000" b="0" dirty="0" smtClean="0">
                <a:solidFill>
                  <a:srgbClr val="213955"/>
                </a:solidFill>
                <a:effectLst/>
                <a:latin typeface="Calibri" pitchFamily="34" charset="0"/>
              </a:rPr>
              <a:t> </a:t>
            </a:r>
            <a:r>
              <a:rPr lang="en-US" sz="2000" b="0" dirty="0" smtClean="0">
                <a:solidFill>
                  <a:srgbClr val="213955"/>
                </a:solidFill>
                <a:effectLst/>
                <a:latin typeface="Calibri" pitchFamily="34" charset="0"/>
              </a:rPr>
              <a:t>(continued)</a:t>
            </a:r>
            <a:endParaRPr lang="en-US" sz="2000" dirty="0">
              <a:solidFill>
                <a:srgbClr val="213955"/>
              </a:solidFill>
              <a:latin typeface="Calibri" pitchFamily="34" charset="0"/>
            </a:endParaRPr>
          </a:p>
        </p:txBody>
      </p:sp>
      <p:sp>
        <p:nvSpPr>
          <p:cNvPr id="14340" name="Slide Number Placeholder 3"/>
          <p:cNvSpPr>
            <a:spLocks noGrp="1"/>
          </p:cNvSpPr>
          <p:nvPr>
            <p:ph type="sldNum" sz="quarter" idx="11"/>
          </p:nvPr>
        </p:nvSpPr>
        <p:spPr bwMode="auto">
          <a:noFill/>
          <a:ln>
            <a:miter lim="800000"/>
            <a:headEnd/>
            <a:tailEnd/>
          </a:ln>
        </p:spPr>
        <p:txBody>
          <a:bodyPr wrap="square" lIns="91440" tIns="45720" rIns="91440" bIns="45720" numCol="1" anchorCtr="0" compatLnSpc="1">
            <a:prstTxWarp prst="textNoShape">
              <a:avLst/>
            </a:prstTxWarp>
          </a:bodyPr>
          <a:lstStyle/>
          <a:p>
            <a:fld id="{F77A32D7-B1BD-4349-B6CA-BC3E1DBBFE4A}" type="slidenum">
              <a:rPr lang="en-US" smtClean="0">
                <a:ea typeface="MS PGothic" pitchFamily="34" charset="-128"/>
              </a:rPr>
              <a:pPr/>
              <a:t>6</a:t>
            </a:fld>
            <a:endParaRPr lang="en-US" dirty="0" smtClean="0">
              <a:ea typeface="MS PGothic" pitchFamily="34" charset="-128"/>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Content Placeholder 1"/>
          <p:cNvSpPr>
            <a:spLocks noGrp="1"/>
          </p:cNvSpPr>
          <p:nvPr>
            <p:ph idx="1"/>
          </p:nvPr>
        </p:nvSpPr>
        <p:spPr/>
        <p:txBody>
          <a:bodyPr/>
          <a:lstStyle/>
          <a:p>
            <a:pPr>
              <a:lnSpc>
                <a:spcPct val="120000"/>
              </a:lnSpc>
              <a:spcAft>
                <a:spcPts val="600"/>
              </a:spcAft>
              <a:defRPr/>
            </a:pPr>
            <a:r>
              <a:rPr lang="en-US" sz="2800" dirty="0" smtClean="0">
                <a:latin typeface="Calibri" pitchFamily="34" charset="0"/>
              </a:rPr>
              <a:t>A standard for the design, conduct, performance, monitoring, auditing, recording, analyses, and reporting of clinical trials [studies],</a:t>
            </a:r>
          </a:p>
          <a:p>
            <a:pPr>
              <a:lnSpc>
                <a:spcPct val="120000"/>
              </a:lnSpc>
              <a:spcAft>
                <a:spcPts val="600"/>
              </a:spcAft>
              <a:defRPr/>
            </a:pPr>
            <a:r>
              <a:rPr lang="en-US" sz="2800" dirty="0" smtClean="0">
                <a:latin typeface="Calibri" pitchFamily="34" charset="0"/>
              </a:rPr>
              <a:t>that provides assurance that the data and reported results are credible and accurate,</a:t>
            </a:r>
          </a:p>
          <a:p>
            <a:pPr>
              <a:lnSpc>
                <a:spcPct val="120000"/>
              </a:lnSpc>
              <a:spcAft>
                <a:spcPts val="600"/>
              </a:spcAft>
              <a:defRPr/>
            </a:pPr>
            <a:r>
              <a:rPr lang="en-US" sz="2800" dirty="0" smtClean="0">
                <a:latin typeface="Calibri" pitchFamily="34" charset="0"/>
              </a:rPr>
              <a:t>and that the rights, integrity, and confidentiality of study subjects are protected.</a:t>
            </a:r>
          </a:p>
        </p:txBody>
      </p:sp>
      <p:sp>
        <p:nvSpPr>
          <p:cNvPr id="3" name="Title 2"/>
          <p:cNvSpPr>
            <a:spLocks noGrp="1"/>
          </p:cNvSpPr>
          <p:nvPr>
            <p:ph type="title"/>
          </p:nvPr>
        </p:nvSpPr>
        <p:spPr/>
        <p:txBody>
          <a:bodyPr/>
          <a:lstStyle/>
          <a:p>
            <a:pPr>
              <a:defRPr/>
            </a:pPr>
            <a:r>
              <a:rPr lang="en-US" sz="3600" dirty="0" smtClean="0">
                <a:solidFill>
                  <a:srgbClr val="213955"/>
                </a:solidFill>
                <a:effectLst/>
                <a:latin typeface="Calibri" pitchFamily="34" charset="0"/>
              </a:rPr>
              <a:t>What is GCP? </a:t>
            </a:r>
            <a:r>
              <a:rPr lang="en-US" sz="1800" b="0" dirty="0" smtClean="0">
                <a:effectLst/>
              </a:rPr>
              <a:t>ICH 1.24</a:t>
            </a:r>
            <a:endParaRPr lang="en-US" sz="1800" b="0" dirty="0">
              <a:effectLst/>
            </a:endParaRPr>
          </a:p>
        </p:txBody>
      </p:sp>
      <p:sp>
        <p:nvSpPr>
          <p:cNvPr id="11269" name="Slide Number Placeholder 4"/>
          <p:cNvSpPr>
            <a:spLocks noGrp="1"/>
          </p:cNvSpPr>
          <p:nvPr>
            <p:ph type="sldNum" sz="quarter" idx="11"/>
          </p:nvPr>
        </p:nvSpPr>
        <p:spPr bwMode="auto">
          <a:noFill/>
          <a:ln>
            <a:miter lim="800000"/>
            <a:headEnd/>
            <a:tailEnd/>
          </a:ln>
        </p:spPr>
        <p:txBody>
          <a:bodyPr wrap="square" lIns="91440" tIns="45720" rIns="91440" bIns="45720" numCol="1" anchorCtr="0" compatLnSpc="1">
            <a:prstTxWarp prst="textNoShape">
              <a:avLst/>
            </a:prstTxWarp>
          </a:bodyPr>
          <a:lstStyle/>
          <a:p>
            <a:fld id="{6CC14836-A8C0-4838-8243-DFADE3A30010}" type="slidenum">
              <a:rPr lang="en-US" smtClean="0">
                <a:ea typeface="MS PGothic" pitchFamily="34" charset="-128"/>
              </a:rPr>
              <a:pPr/>
              <a:t>7</a:t>
            </a:fld>
            <a:endParaRPr lang="en-US" dirty="0" smtClean="0">
              <a:ea typeface="MS PGothic" pitchFamily="34" charset="-128"/>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Slide Number Placeholder 3"/>
          <p:cNvSpPr>
            <a:spLocks noGrp="1"/>
          </p:cNvSpPr>
          <p:nvPr>
            <p:ph type="sldNum" sz="quarter" idx="11"/>
          </p:nvPr>
        </p:nvSpPr>
        <p:spPr bwMode="auto">
          <a:noFill/>
          <a:ln>
            <a:miter lim="800000"/>
            <a:headEnd/>
            <a:tailEnd/>
          </a:ln>
        </p:spPr>
        <p:txBody>
          <a:bodyPr wrap="square" lIns="91440" tIns="45720" rIns="91440" bIns="45720" numCol="1" anchorCtr="0" compatLnSpc="1">
            <a:prstTxWarp prst="textNoShape">
              <a:avLst/>
            </a:prstTxWarp>
          </a:bodyPr>
          <a:lstStyle/>
          <a:p>
            <a:fld id="{5153AA83-C863-4764-A4A2-329CA6ADD66E}" type="slidenum">
              <a:rPr lang="en-US" smtClean="0">
                <a:ea typeface="MS PGothic" pitchFamily="34" charset="-128"/>
              </a:rPr>
              <a:pPr/>
              <a:t>8</a:t>
            </a:fld>
            <a:endParaRPr lang="en-US" dirty="0" smtClean="0">
              <a:ea typeface="MS PGothic" pitchFamily="34" charset="-128"/>
            </a:endParaRPr>
          </a:p>
        </p:txBody>
      </p:sp>
      <p:sp>
        <p:nvSpPr>
          <p:cNvPr id="13314" name="Content Placeholder 1"/>
          <p:cNvSpPr>
            <a:spLocks noGrp="1"/>
          </p:cNvSpPr>
          <p:nvPr>
            <p:ph idx="1"/>
          </p:nvPr>
        </p:nvSpPr>
        <p:spPr/>
        <p:txBody>
          <a:bodyPr/>
          <a:lstStyle/>
          <a:p>
            <a:pPr>
              <a:spcAft>
                <a:spcPts val="600"/>
              </a:spcAft>
              <a:defRPr/>
            </a:pPr>
            <a:r>
              <a:rPr lang="en-US" sz="2800" dirty="0" smtClean="0">
                <a:latin typeface="Calibri" pitchFamily="34" charset="0"/>
              </a:rPr>
              <a:t>Sets minimum quality standards for the conduct of clinical research</a:t>
            </a:r>
          </a:p>
          <a:p>
            <a:pPr>
              <a:spcAft>
                <a:spcPts val="600"/>
              </a:spcAft>
              <a:defRPr/>
            </a:pPr>
            <a:r>
              <a:rPr lang="en-US" sz="2800" dirty="0" smtClean="0">
                <a:latin typeface="Calibri" pitchFamily="34" charset="0"/>
              </a:rPr>
              <a:t>Compliance with GCP</a:t>
            </a:r>
          </a:p>
          <a:p>
            <a:pPr lvl="1">
              <a:spcBef>
                <a:spcPts val="400"/>
              </a:spcBef>
              <a:spcAft>
                <a:spcPts val="600"/>
              </a:spcAft>
              <a:defRPr/>
            </a:pPr>
            <a:r>
              <a:rPr lang="en-US" sz="2400" dirty="0" smtClean="0">
                <a:latin typeface="Calibri" pitchFamily="34" charset="0"/>
              </a:rPr>
              <a:t>Ensures that the rights, safety, and well-being of study participants are protected</a:t>
            </a:r>
          </a:p>
          <a:p>
            <a:pPr lvl="1">
              <a:spcBef>
                <a:spcPts val="400"/>
              </a:spcBef>
              <a:spcAft>
                <a:spcPts val="600"/>
              </a:spcAft>
              <a:defRPr/>
            </a:pPr>
            <a:r>
              <a:rPr lang="en-US" sz="2400" dirty="0" smtClean="0">
                <a:latin typeface="Calibri" pitchFamily="34" charset="0"/>
              </a:rPr>
              <a:t>Ensures the integrity of the data submitted for approval</a:t>
            </a:r>
          </a:p>
          <a:p>
            <a:pPr marL="365760" lvl="1" indent="-256032">
              <a:spcBef>
                <a:spcPts val="400"/>
              </a:spcBef>
              <a:spcAft>
                <a:spcPts val="600"/>
              </a:spcAft>
              <a:buSzPct val="68000"/>
              <a:buFont typeface="Wingdings 3" pitchFamily="18" charset="2"/>
              <a:buChar char=""/>
              <a:defRPr/>
            </a:pPr>
            <a:r>
              <a:rPr lang="en-US" sz="2800" dirty="0" smtClean="0">
                <a:latin typeface="Calibri" pitchFamily="34" charset="0"/>
              </a:rPr>
              <a:t>Sets standards for a system of mutual accountability among sponsors, regulatory authorities, investigators, and IRBs</a:t>
            </a:r>
          </a:p>
        </p:txBody>
      </p:sp>
      <p:sp>
        <p:nvSpPr>
          <p:cNvPr id="3" name="Title 2"/>
          <p:cNvSpPr>
            <a:spLocks noGrp="1"/>
          </p:cNvSpPr>
          <p:nvPr>
            <p:ph type="title"/>
          </p:nvPr>
        </p:nvSpPr>
        <p:spPr>
          <a:xfrm>
            <a:off x="1143000" y="274638"/>
            <a:ext cx="7543800" cy="1143000"/>
          </a:xfrm>
        </p:spPr>
        <p:txBody>
          <a:bodyPr>
            <a:normAutofit/>
          </a:bodyPr>
          <a:lstStyle/>
          <a:p>
            <a:pPr>
              <a:defRPr/>
            </a:pPr>
            <a:r>
              <a:rPr lang="en-US" sz="3600" dirty="0" smtClean="0">
                <a:solidFill>
                  <a:srgbClr val="213955"/>
                </a:solidFill>
                <a:effectLst/>
                <a:latin typeface="Calibri" pitchFamily="34" charset="0"/>
              </a:rPr>
              <a:t>Why is GCP Important?</a:t>
            </a:r>
            <a:endParaRPr lang="en-US" sz="3600" dirty="0">
              <a:solidFill>
                <a:srgbClr val="213955"/>
              </a:solidFill>
              <a:effectLst/>
              <a:latin typeface="Calibri" pitchFamily="34" charset="0"/>
            </a:endParaRPr>
          </a:p>
        </p:txBody>
      </p:sp>
      <p:pic>
        <p:nvPicPr>
          <p:cNvPr id="7" name="Picture 2" descr="Information that may be helpful but does not come directly from ICH or 45 CFR 46 is identified by this icon." title="Information Sidebars icon"/>
          <p:cNvPicPr>
            <a:picLocks noChangeAspect="1" noChangeArrowheads="1"/>
          </p:cNvPicPr>
          <p:nvPr/>
        </p:nvPicPr>
        <p:blipFill>
          <a:blip r:embed="rId2"/>
          <a:srcRect/>
          <a:stretch>
            <a:fillRect/>
          </a:stretch>
        </p:blipFill>
        <p:spPr bwMode="auto">
          <a:xfrm>
            <a:off x="228600" y="601662"/>
            <a:ext cx="837075" cy="617538"/>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7" name="Slide Number Placeholder 4"/>
          <p:cNvSpPr>
            <a:spLocks noGrp="1"/>
          </p:cNvSpPr>
          <p:nvPr>
            <p:ph type="sldNum" sz="quarter" idx="11"/>
          </p:nvPr>
        </p:nvSpPr>
        <p:spPr bwMode="auto">
          <a:noFill/>
          <a:ln>
            <a:miter lim="800000"/>
            <a:headEnd/>
            <a:tailEnd/>
          </a:ln>
        </p:spPr>
        <p:txBody>
          <a:bodyPr wrap="square" lIns="91440" tIns="45720" rIns="91440" bIns="45720" numCol="1" anchorCtr="0" compatLnSpc="1">
            <a:prstTxWarp prst="textNoShape">
              <a:avLst/>
            </a:prstTxWarp>
          </a:bodyPr>
          <a:lstStyle/>
          <a:p>
            <a:fld id="{8B4DD356-D7CE-4559-95CA-B02F316D72EC}" type="slidenum">
              <a:rPr lang="en-US" smtClean="0">
                <a:ea typeface="MS PGothic" pitchFamily="34" charset="-128"/>
              </a:rPr>
              <a:pPr/>
              <a:t>9</a:t>
            </a:fld>
            <a:endParaRPr lang="en-US" dirty="0" smtClean="0">
              <a:ea typeface="MS PGothic" pitchFamily="34" charset="-128"/>
            </a:endParaRPr>
          </a:p>
        </p:txBody>
      </p:sp>
      <p:sp>
        <p:nvSpPr>
          <p:cNvPr id="13314" name="Content Placeholder 1"/>
          <p:cNvSpPr>
            <a:spLocks noGrp="1"/>
          </p:cNvSpPr>
          <p:nvPr>
            <p:ph idx="1"/>
          </p:nvPr>
        </p:nvSpPr>
        <p:spPr/>
        <p:txBody>
          <a:bodyPr/>
          <a:lstStyle/>
          <a:p>
            <a:pPr>
              <a:spcBef>
                <a:spcPts val="600"/>
              </a:spcBef>
              <a:spcAft>
                <a:spcPts val="600"/>
              </a:spcAft>
            </a:pPr>
            <a:r>
              <a:rPr lang="en-US" sz="2800" dirty="0" smtClean="0">
                <a:latin typeface="Calibri" pitchFamily="34" charset="0"/>
              </a:rPr>
              <a:t>The regulations and guidelines concerning the establishment of good clinical practice apply to all studies involving human subjects</a:t>
            </a:r>
          </a:p>
          <a:p>
            <a:pPr>
              <a:spcBef>
                <a:spcPts val="600"/>
              </a:spcBef>
              <a:spcAft>
                <a:spcPts val="600"/>
              </a:spcAft>
            </a:pPr>
            <a:r>
              <a:rPr lang="en-US" sz="2800" dirty="0" smtClean="0">
                <a:latin typeface="Calibri" pitchFamily="34" charset="0"/>
              </a:rPr>
              <a:t>Applies to </a:t>
            </a:r>
          </a:p>
          <a:p>
            <a:pPr lvl="1">
              <a:spcBef>
                <a:spcPts val="600"/>
              </a:spcBef>
              <a:spcAft>
                <a:spcPts val="600"/>
              </a:spcAft>
            </a:pPr>
            <a:r>
              <a:rPr lang="en-US" sz="2400" dirty="0" smtClean="0">
                <a:latin typeface="Calibri" pitchFamily="34" charset="0"/>
              </a:rPr>
              <a:t>Interventional studies, including studies without an investigational product</a:t>
            </a:r>
          </a:p>
          <a:p>
            <a:pPr lvl="1">
              <a:spcBef>
                <a:spcPts val="600"/>
              </a:spcBef>
              <a:spcAft>
                <a:spcPts val="600"/>
              </a:spcAft>
            </a:pPr>
            <a:r>
              <a:rPr lang="en-US" sz="2400" dirty="0" smtClean="0">
                <a:latin typeface="Calibri" pitchFamily="34" charset="0"/>
              </a:rPr>
              <a:t>Observational studies (specimen collection studies, natural history, etc.)</a:t>
            </a:r>
          </a:p>
          <a:p>
            <a:pPr lvl="1">
              <a:spcBef>
                <a:spcPts val="600"/>
              </a:spcBef>
              <a:spcAft>
                <a:spcPts val="600"/>
              </a:spcAft>
            </a:pPr>
            <a:r>
              <a:rPr lang="en-US" sz="2400" dirty="0" smtClean="0">
                <a:latin typeface="Calibri" pitchFamily="34" charset="0"/>
              </a:rPr>
              <a:t>Device studies</a:t>
            </a:r>
          </a:p>
        </p:txBody>
      </p:sp>
      <p:sp>
        <p:nvSpPr>
          <p:cNvPr id="3" name="Title 2"/>
          <p:cNvSpPr>
            <a:spLocks noGrp="1"/>
          </p:cNvSpPr>
          <p:nvPr>
            <p:ph type="title"/>
          </p:nvPr>
        </p:nvSpPr>
        <p:spPr>
          <a:xfrm>
            <a:off x="1143000" y="274638"/>
            <a:ext cx="7543800" cy="1143000"/>
          </a:xfrm>
        </p:spPr>
        <p:txBody>
          <a:bodyPr>
            <a:normAutofit/>
          </a:bodyPr>
          <a:lstStyle/>
          <a:p>
            <a:pPr>
              <a:defRPr/>
            </a:pPr>
            <a:r>
              <a:rPr lang="en-US" sz="3600" dirty="0" smtClean="0">
                <a:solidFill>
                  <a:srgbClr val="213955"/>
                </a:solidFill>
                <a:effectLst/>
                <a:latin typeface="Calibri" pitchFamily="34" charset="0"/>
              </a:rPr>
              <a:t>Realm of GCP in NIDCR Studies</a:t>
            </a:r>
            <a:endParaRPr lang="en-US" sz="3600" dirty="0">
              <a:effectLst/>
            </a:endParaRPr>
          </a:p>
        </p:txBody>
      </p:sp>
      <p:pic>
        <p:nvPicPr>
          <p:cNvPr id="6" name="Picture 2" descr="Information that may be helpful but does not come directly from ICH or 45 CFR 46 is identified by this icon." title="Information Sidebars icon"/>
          <p:cNvPicPr>
            <a:picLocks noChangeAspect="1" noChangeArrowheads="1"/>
          </p:cNvPicPr>
          <p:nvPr/>
        </p:nvPicPr>
        <p:blipFill>
          <a:blip r:embed="rId2"/>
          <a:srcRect/>
          <a:stretch>
            <a:fillRect/>
          </a:stretch>
        </p:blipFill>
        <p:spPr bwMode="auto">
          <a:xfrm>
            <a:off x="229725" y="601662"/>
            <a:ext cx="837075" cy="617538"/>
          </a:xfrm>
          <a:prstGeom prst="rect">
            <a:avLst/>
          </a:prstGeom>
          <a:noFill/>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2.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3.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4.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3300B7E52DEC34988A120D86BAEC373" ma:contentTypeVersion="2" ma:contentTypeDescription="Create a new document." ma:contentTypeScope="" ma:versionID="1eefdde7fd23d9efc996b222a53c3b05">
  <xsd:schema xmlns:xsd="http://www.w3.org/2001/XMLSchema" xmlns:xs="http://www.w3.org/2001/XMLSchema" xmlns:p="http://schemas.microsoft.com/office/2006/metadata/properties" xmlns:ns1="http://schemas.microsoft.com/sharepoint/v3" xmlns:ns2="852fece1-1881-41ae-961d-eb03a420f142" targetNamespace="http://schemas.microsoft.com/office/2006/metadata/properties" ma:root="true" ma:fieldsID="6f0c642b60894295f6ceb50427ff6d06" ns1:_="" ns2:_="">
    <xsd:import namespace="http://schemas.microsoft.com/sharepoint/v3"/>
    <xsd:import namespace="852fece1-1881-41ae-961d-eb03a420f142"/>
    <xsd:element name="properties">
      <xsd:complexType>
        <xsd:sequence>
          <xsd:element name="documentManagement">
            <xsd:complexType>
              <xsd:all>
                <xsd:element ref="ns1:PublishingStartDate" minOccurs="0"/>
                <xsd:element ref="ns1:PublishingExpirationDate" minOccurs="0"/>
                <xsd:element ref="ns2:MigrationSourceUR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 ma:hidden="true" ma:internalName="PublishingStartDate">
      <xsd:simpleType>
        <xsd:restriction base="dms:Unknown"/>
      </xsd:simpleType>
    </xsd:element>
    <xsd:element name="PublishingExpirationDate" ma:index="9" nillable="true" ma:displayName="Scheduling End Date" ma:description=""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852fece1-1881-41ae-961d-eb03a420f142" elementFormDefault="qualified">
    <xsd:import namespace="http://schemas.microsoft.com/office/2006/documentManagement/types"/>
    <xsd:import namespace="http://schemas.microsoft.com/office/infopath/2007/PartnerControls"/>
    <xsd:element name="MigrationSourceURL" ma:index="10" nillable="true" ma:displayName="MigrationSourceURL" ma:internalName="MigrationSourceURL">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MigrationSourceURL xmlns="852fece1-1881-41ae-961d-eb03a420f142" xsi:nil="true"/>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043993ED-69C7-4203-8CC4-99C4D5157063}"/>
</file>

<file path=customXml/itemProps2.xml><?xml version="1.0" encoding="utf-8"?>
<ds:datastoreItem xmlns:ds="http://schemas.openxmlformats.org/officeDocument/2006/customXml" ds:itemID="{69B01B37-F7D1-415B-AF2F-28F64822BAD3}"/>
</file>

<file path=customXml/itemProps3.xml><?xml version="1.0" encoding="utf-8"?>
<ds:datastoreItem xmlns:ds="http://schemas.openxmlformats.org/officeDocument/2006/customXml" ds:itemID="{45A3EBE5-61DF-4981-A9C7-D19E3F89F031}"/>
</file>

<file path=docProps/app.xml><?xml version="1.0" encoding="utf-8"?>
<Properties xmlns="http://schemas.openxmlformats.org/officeDocument/2006/extended-properties" xmlns:vt="http://schemas.openxmlformats.org/officeDocument/2006/docPropsVTypes">
  <Template/>
  <TotalTime>2878</TotalTime>
  <Words>7312</Words>
  <Application>Microsoft Office PowerPoint</Application>
  <PresentationFormat>On-screen Show (4:3)</PresentationFormat>
  <Paragraphs>566</Paragraphs>
  <Slides>47</Slides>
  <Notes>35</Notes>
  <HiddenSlides>1</HiddenSlides>
  <MMClips>0</MMClips>
  <ScaleCrop>false</ScaleCrop>
  <HeadingPairs>
    <vt:vector size="4" baseType="variant">
      <vt:variant>
        <vt:lpstr>Theme</vt:lpstr>
      </vt:variant>
      <vt:variant>
        <vt:i4>1</vt:i4>
      </vt:variant>
      <vt:variant>
        <vt:lpstr>Slide Titles</vt:lpstr>
      </vt:variant>
      <vt:variant>
        <vt:i4>47</vt:i4>
      </vt:variant>
    </vt:vector>
  </HeadingPairs>
  <TitlesOfParts>
    <vt:vector size="48" baseType="lpstr">
      <vt:lpstr>Concourse</vt:lpstr>
      <vt:lpstr>Tool Summary Sheet</vt:lpstr>
      <vt:lpstr>Investigator Responsibilities  and Good Clinical Practice (GCP)</vt:lpstr>
      <vt:lpstr>Disclaimer</vt:lpstr>
      <vt:lpstr>Disclaimer (continued)</vt:lpstr>
      <vt:lpstr>Basis for Research Roles and Responsibilities: Guidelines &amp; Regulations</vt:lpstr>
      <vt:lpstr>Basis for Research Roles and Responsibilities: Guidelines &amp; Regulations (continued)</vt:lpstr>
      <vt:lpstr>What is GCP? ICH 1.24</vt:lpstr>
      <vt:lpstr>Why is GCP Important?</vt:lpstr>
      <vt:lpstr>Realm of GCP in NIDCR Studies</vt:lpstr>
      <vt:lpstr>The Common Rule: 45 CFR 46 Subpart A 45 CFR 46</vt:lpstr>
      <vt:lpstr>PI Commitments: Investigator Qualifications and Agreements ICH 4.1</vt:lpstr>
      <vt:lpstr>PI Commitments: Adequacy of Resources  ICH 4.2</vt:lpstr>
      <vt:lpstr>PI Commitments: Medical Care of Trial Participants ICH 4.3</vt:lpstr>
      <vt:lpstr>PI Commitments: Communication with the IRB/IEC ICH 4.4</vt:lpstr>
      <vt:lpstr>PI Commitments: Compliance with the Protocol  ICH 4.5</vt:lpstr>
      <vt:lpstr>PI Commitments: Compliance with the Protocol  ICH 4.5</vt:lpstr>
      <vt:lpstr>PI Commitments: Investigational Products (IP)  ICH 4.6</vt:lpstr>
      <vt:lpstr>PI Commitments: Randomization and Unblinding Procedures  ICH 4.7</vt:lpstr>
      <vt:lpstr>PI Commitments: Informed Consent Process</vt:lpstr>
      <vt:lpstr>PI Commitments: Informed Consent  ICH 4.8</vt:lpstr>
      <vt:lpstr>PI Commitments: Informed Consent  ICH 4.8</vt:lpstr>
      <vt:lpstr>PI Commitments: Informed Consent  ICH 4.8</vt:lpstr>
      <vt:lpstr>PI Commitments: Informed Consent  ICH 4.8</vt:lpstr>
      <vt:lpstr>PI Commitments: Informed Consent  ICH 4.8</vt:lpstr>
      <vt:lpstr>PI Commitments: Informed Consent  ICH 4.8</vt:lpstr>
      <vt:lpstr>PI Commitments: Informed Consent  45 CFR 46</vt:lpstr>
      <vt:lpstr>PI Commitments: Informed Consent  ICH 4.8</vt:lpstr>
      <vt:lpstr>PI Commitments: Records and Reports</vt:lpstr>
      <vt:lpstr>PI Commitments: Records and Reports  ICH 4.9</vt:lpstr>
      <vt:lpstr>PI Commitments: Records and Reports  ICH 4.9</vt:lpstr>
      <vt:lpstr>Records and Reports</vt:lpstr>
      <vt:lpstr>Records and Reports</vt:lpstr>
      <vt:lpstr>Records and Reports</vt:lpstr>
      <vt:lpstr>PI Commitments: Progress Reports to Sponsor/IRB/IEC  ICH 4.10</vt:lpstr>
      <vt:lpstr>PI Commitments: Safety and Safety Reporting</vt:lpstr>
      <vt:lpstr>PI Commitments: Safety Reporting  ICH 4.11</vt:lpstr>
      <vt:lpstr>PI Commitments: Safety Reporting  ICH 4.11</vt:lpstr>
      <vt:lpstr>PI Commitments: Premature Termination or Suspension of a Study ICH 4.12</vt:lpstr>
      <vt:lpstr>PI Commitments: Final Report(s)  ICH 4.13</vt:lpstr>
      <vt:lpstr>Examples of Common Non-Compliance</vt:lpstr>
      <vt:lpstr>Consequences of Non-Compliance</vt:lpstr>
      <vt:lpstr>Applying GCP to Your Study</vt:lpstr>
      <vt:lpstr>Wrapping It All Up</vt:lpstr>
      <vt:lpstr>Questions?</vt:lpstr>
      <vt:lpstr>Resources</vt:lpstr>
      <vt:lpstr>Resources</vt:lpstr>
      <vt:lpstr>NIDCR Forms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Investigator Responsibilities and Good Clinical Practice (GCP)</dc:title>
  <dc:creator>National Institute of Dental and Craniofacial Research</dc:creator>
  <cp:lastModifiedBy>John Bobosh</cp:lastModifiedBy>
  <cp:revision>379</cp:revision>
  <dcterms:created xsi:type="dcterms:W3CDTF">2009-07-22T00:38:27Z</dcterms:created>
  <dcterms:modified xsi:type="dcterms:W3CDTF">2013-10-16T20:29:05Z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0x01010073300B7E52DEC34988A120D86BAEC373</vt:lpwstr>
  </property>
</Properties>
</file>